
<file path=[Content_Types].xml><?xml version="1.0" encoding="utf-8"?>
<Types xmlns="http://schemas.openxmlformats.org/package/2006/content-types">
  <Default Extension="png" ContentType="image/png"/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55.xml" ContentType="application/vnd.openxmlformats-officedocument.presentationml.notesSlide+xml"/>
  <Override PartName="/ppt/notesSlides/notesSlide56.xml" ContentType="application/vnd.openxmlformats-officedocument.presentationml.notesSlide+xml"/>
  <Override PartName="/ppt/notesSlides/notesSlide57.xml" ContentType="application/vnd.openxmlformats-officedocument.presentationml.notesSlide+xml"/>
  <Override PartName="/ppt/notesSlides/notesSlide58.xml" ContentType="application/vnd.openxmlformats-officedocument.presentationml.notesSlide+xml"/>
  <Override PartName="/ppt/notesSlides/notesSlide5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60.xml" ContentType="application/vnd.openxmlformats-officedocument.presentationml.notesSlide+xml"/>
  <Override PartName="/ppt/notesSlides/notesSlide61.xml" ContentType="application/vnd.openxmlformats-officedocument.presentationml.notesSlide+xml"/>
  <Override PartName="/ppt/notesSlides/notesSlide62.xml" ContentType="application/vnd.openxmlformats-officedocument.presentationml.notesSlide+xml"/>
  <Override PartName="/ppt/notesSlides/notesSlide63.xml" ContentType="application/vnd.openxmlformats-officedocument.presentationml.notesSlide+xml"/>
  <Override PartName="/ppt/notesSlides/notesSlide64.xml" ContentType="application/vnd.openxmlformats-officedocument.presentationml.notesSlide+xml"/>
  <Override PartName="/ppt/notesSlides/notesSlide65.xml" ContentType="application/vnd.openxmlformats-officedocument.presentationml.notesSlide+xml"/>
  <Override PartName="/ppt/notesSlides/notesSlide66.xml" ContentType="application/vnd.openxmlformats-officedocument.presentationml.notesSlide+xml"/>
  <Override PartName="/ppt/notesSlides/notesSlide67.xml" ContentType="application/vnd.openxmlformats-officedocument.presentationml.notesSlide+xml"/>
  <Override PartName="/ppt/notesSlides/notesSlide68.xml" ContentType="application/vnd.openxmlformats-officedocument.presentationml.notesSlide+xml"/>
  <Override PartName="/ppt/notesSlides/notesSlide69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  <p:sldMasterId id="2147483673" r:id="rId3"/>
  </p:sldMasterIdLst>
  <p:notesMasterIdLst>
    <p:notesMasterId r:id="rId5"/>
  </p:notesMasterIdLst>
  <p:sldIdLst>
    <p:sldId id="256" r:id="rId4"/>
    <p:sldId id="257" r:id="rId6"/>
    <p:sldId id="258" r:id="rId7"/>
    <p:sldId id="259" r:id="rId8"/>
    <p:sldId id="260" r:id="rId9"/>
    <p:sldId id="261" r:id="rId10"/>
    <p:sldId id="262" r:id="rId11"/>
    <p:sldId id="263" r:id="rId12"/>
    <p:sldId id="392" r:id="rId13"/>
    <p:sldId id="393" r:id="rId14"/>
    <p:sldId id="394" r:id="rId15"/>
    <p:sldId id="391" r:id="rId16"/>
    <p:sldId id="327" r:id="rId17"/>
    <p:sldId id="265" r:id="rId18"/>
    <p:sldId id="266" r:id="rId19"/>
    <p:sldId id="267" r:id="rId20"/>
    <p:sldId id="268" r:id="rId21"/>
    <p:sldId id="274" r:id="rId22"/>
    <p:sldId id="275" r:id="rId23"/>
    <p:sldId id="276" r:id="rId24"/>
    <p:sldId id="277" r:id="rId25"/>
    <p:sldId id="278" r:id="rId26"/>
    <p:sldId id="279" r:id="rId27"/>
    <p:sldId id="280" r:id="rId28"/>
    <p:sldId id="281" r:id="rId29"/>
    <p:sldId id="282" r:id="rId30"/>
    <p:sldId id="283" r:id="rId31"/>
    <p:sldId id="284" r:id="rId32"/>
    <p:sldId id="285" r:id="rId33"/>
    <p:sldId id="286" r:id="rId34"/>
    <p:sldId id="287" r:id="rId35"/>
    <p:sldId id="288" r:id="rId36"/>
    <p:sldId id="289" r:id="rId37"/>
    <p:sldId id="290" r:id="rId38"/>
    <p:sldId id="291" r:id="rId39"/>
    <p:sldId id="292" r:id="rId40"/>
    <p:sldId id="293" r:id="rId41"/>
    <p:sldId id="294" r:id="rId42"/>
    <p:sldId id="295" r:id="rId43"/>
    <p:sldId id="296" r:id="rId44"/>
    <p:sldId id="297" r:id="rId45"/>
    <p:sldId id="298" r:id="rId46"/>
    <p:sldId id="299" r:id="rId47"/>
    <p:sldId id="300" r:id="rId48"/>
    <p:sldId id="301" r:id="rId49"/>
    <p:sldId id="302" r:id="rId50"/>
    <p:sldId id="303" r:id="rId51"/>
    <p:sldId id="304" r:id="rId52"/>
    <p:sldId id="305" r:id="rId53"/>
    <p:sldId id="306" r:id="rId54"/>
    <p:sldId id="307" r:id="rId55"/>
    <p:sldId id="308" r:id="rId56"/>
    <p:sldId id="309" r:id="rId57"/>
    <p:sldId id="310" r:id="rId58"/>
    <p:sldId id="311" r:id="rId59"/>
    <p:sldId id="312" r:id="rId60"/>
    <p:sldId id="313" r:id="rId61"/>
    <p:sldId id="314" r:id="rId62"/>
    <p:sldId id="315" r:id="rId63"/>
    <p:sldId id="328" r:id="rId64"/>
    <p:sldId id="316" r:id="rId65"/>
    <p:sldId id="317" r:id="rId66"/>
    <p:sldId id="318" r:id="rId67"/>
    <p:sldId id="319" r:id="rId68"/>
    <p:sldId id="320" r:id="rId69"/>
    <p:sldId id="321" r:id="rId70"/>
    <p:sldId id="322" r:id="rId71"/>
    <p:sldId id="323" r:id="rId72"/>
    <p:sldId id="324" r:id="rId73"/>
    <p:sldId id="325" r:id="rId74"/>
    <p:sldId id="326" r:id="rId75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8" d="100"/>
          <a:sy n="68" d="100"/>
        </p:scale>
        <p:origin x="79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8" Type="http://schemas.openxmlformats.org/officeDocument/2006/relationships/tableStyles" Target="tableStyles.xml"/><Relationship Id="rId77" Type="http://schemas.openxmlformats.org/officeDocument/2006/relationships/viewProps" Target="viewProps.xml"/><Relationship Id="rId76" Type="http://schemas.openxmlformats.org/officeDocument/2006/relationships/presProps" Target="presProps.xml"/><Relationship Id="rId75" Type="http://schemas.openxmlformats.org/officeDocument/2006/relationships/slide" Target="slides/slide71.xml"/><Relationship Id="rId74" Type="http://schemas.openxmlformats.org/officeDocument/2006/relationships/slide" Target="slides/slide70.xml"/><Relationship Id="rId73" Type="http://schemas.openxmlformats.org/officeDocument/2006/relationships/slide" Target="slides/slide69.xml"/><Relationship Id="rId72" Type="http://schemas.openxmlformats.org/officeDocument/2006/relationships/slide" Target="slides/slide68.xml"/><Relationship Id="rId71" Type="http://schemas.openxmlformats.org/officeDocument/2006/relationships/slide" Target="slides/slide67.xml"/><Relationship Id="rId70" Type="http://schemas.openxmlformats.org/officeDocument/2006/relationships/slide" Target="slides/slide66.xml"/><Relationship Id="rId7" Type="http://schemas.openxmlformats.org/officeDocument/2006/relationships/slide" Target="slides/slide3.xml"/><Relationship Id="rId69" Type="http://schemas.openxmlformats.org/officeDocument/2006/relationships/slide" Target="slides/slide65.xml"/><Relationship Id="rId68" Type="http://schemas.openxmlformats.org/officeDocument/2006/relationships/slide" Target="slides/slide64.xml"/><Relationship Id="rId67" Type="http://schemas.openxmlformats.org/officeDocument/2006/relationships/slide" Target="slides/slide63.xml"/><Relationship Id="rId66" Type="http://schemas.openxmlformats.org/officeDocument/2006/relationships/slide" Target="slides/slide62.xml"/><Relationship Id="rId65" Type="http://schemas.openxmlformats.org/officeDocument/2006/relationships/slide" Target="slides/slide61.xml"/><Relationship Id="rId64" Type="http://schemas.openxmlformats.org/officeDocument/2006/relationships/slide" Target="slides/slide60.xml"/><Relationship Id="rId63" Type="http://schemas.openxmlformats.org/officeDocument/2006/relationships/slide" Target="slides/slide59.xml"/><Relationship Id="rId62" Type="http://schemas.openxmlformats.org/officeDocument/2006/relationships/slide" Target="slides/slide58.xml"/><Relationship Id="rId61" Type="http://schemas.openxmlformats.org/officeDocument/2006/relationships/slide" Target="slides/slide57.xml"/><Relationship Id="rId60" Type="http://schemas.openxmlformats.org/officeDocument/2006/relationships/slide" Target="slides/slide56.xml"/><Relationship Id="rId6" Type="http://schemas.openxmlformats.org/officeDocument/2006/relationships/slide" Target="slides/slide2.xml"/><Relationship Id="rId59" Type="http://schemas.openxmlformats.org/officeDocument/2006/relationships/slide" Target="slides/slide55.xml"/><Relationship Id="rId58" Type="http://schemas.openxmlformats.org/officeDocument/2006/relationships/slide" Target="slides/slide54.xml"/><Relationship Id="rId57" Type="http://schemas.openxmlformats.org/officeDocument/2006/relationships/slide" Target="slides/slide53.xml"/><Relationship Id="rId56" Type="http://schemas.openxmlformats.org/officeDocument/2006/relationships/slide" Target="slides/slide52.xml"/><Relationship Id="rId55" Type="http://schemas.openxmlformats.org/officeDocument/2006/relationships/slide" Target="slides/slide51.xml"/><Relationship Id="rId54" Type="http://schemas.openxmlformats.org/officeDocument/2006/relationships/slide" Target="slides/slide50.xml"/><Relationship Id="rId53" Type="http://schemas.openxmlformats.org/officeDocument/2006/relationships/slide" Target="slides/slide49.xml"/><Relationship Id="rId52" Type="http://schemas.openxmlformats.org/officeDocument/2006/relationships/slide" Target="slides/slide48.xml"/><Relationship Id="rId51" Type="http://schemas.openxmlformats.org/officeDocument/2006/relationships/slide" Target="slides/slide47.xml"/><Relationship Id="rId50" Type="http://schemas.openxmlformats.org/officeDocument/2006/relationships/slide" Target="slides/slide46.xml"/><Relationship Id="rId5" Type="http://schemas.openxmlformats.org/officeDocument/2006/relationships/notesMaster" Target="notesMasters/notesMaster1.xml"/><Relationship Id="rId49" Type="http://schemas.openxmlformats.org/officeDocument/2006/relationships/slide" Target="slides/slide45.xml"/><Relationship Id="rId48" Type="http://schemas.openxmlformats.org/officeDocument/2006/relationships/slide" Target="slides/slide44.xml"/><Relationship Id="rId47" Type="http://schemas.openxmlformats.org/officeDocument/2006/relationships/slide" Target="slides/slide43.xml"/><Relationship Id="rId46" Type="http://schemas.openxmlformats.org/officeDocument/2006/relationships/slide" Target="slides/slide42.xml"/><Relationship Id="rId45" Type="http://schemas.openxmlformats.org/officeDocument/2006/relationships/slide" Target="slides/slide41.xml"/><Relationship Id="rId44" Type="http://schemas.openxmlformats.org/officeDocument/2006/relationships/slide" Target="slides/slide40.xml"/><Relationship Id="rId43" Type="http://schemas.openxmlformats.org/officeDocument/2006/relationships/slide" Target="slides/slide39.xml"/><Relationship Id="rId42" Type="http://schemas.openxmlformats.org/officeDocument/2006/relationships/slide" Target="slides/slide38.xml"/><Relationship Id="rId41" Type="http://schemas.openxmlformats.org/officeDocument/2006/relationships/slide" Target="slides/slide37.xml"/><Relationship Id="rId40" Type="http://schemas.openxmlformats.org/officeDocument/2006/relationships/slide" Target="slides/slide36.xml"/><Relationship Id="rId4" Type="http://schemas.openxmlformats.org/officeDocument/2006/relationships/slide" Target="slides/slide1.xml"/><Relationship Id="rId39" Type="http://schemas.openxmlformats.org/officeDocument/2006/relationships/slide" Target="slides/slide35.xml"/><Relationship Id="rId38" Type="http://schemas.openxmlformats.org/officeDocument/2006/relationships/slide" Target="slides/slide34.xml"/><Relationship Id="rId37" Type="http://schemas.openxmlformats.org/officeDocument/2006/relationships/slide" Target="slides/slide33.xml"/><Relationship Id="rId36" Type="http://schemas.openxmlformats.org/officeDocument/2006/relationships/slide" Target="slides/slide32.xml"/><Relationship Id="rId35" Type="http://schemas.openxmlformats.org/officeDocument/2006/relationships/slide" Target="slides/slide31.xml"/><Relationship Id="rId34" Type="http://schemas.openxmlformats.org/officeDocument/2006/relationships/slide" Target="slides/slide30.xml"/><Relationship Id="rId33" Type="http://schemas.openxmlformats.org/officeDocument/2006/relationships/slide" Target="slides/slide29.xml"/><Relationship Id="rId32" Type="http://schemas.openxmlformats.org/officeDocument/2006/relationships/slide" Target="slides/slide28.xml"/><Relationship Id="rId31" Type="http://schemas.openxmlformats.org/officeDocument/2006/relationships/slide" Target="slides/slide27.xml"/><Relationship Id="rId30" Type="http://schemas.openxmlformats.org/officeDocument/2006/relationships/slide" Target="slides/slide26.xml"/><Relationship Id="rId3" Type="http://schemas.openxmlformats.org/officeDocument/2006/relationships/slideMaster" Target="slideMasters/slideMaster2.xml"/><Relationship Id="rId29" Type="http://schemas.openxmlformats.org/officeDocument/2006/relationships/slide" Target="slides/slide25.xml"/><Relationship Id="rId28" Type="http://schemas.openxmlformats.org/officeDocument/2006/relationships/slide" Target="slides/slide24.xml"/><Relationship Id="rId27" Type="http://schemas.openxmlformats.org/officeDocument/2006/relationships/slide" Target="slides/slide23.xml"/><Relationship Id="rId26" Type="http://schemas.openxmlformats.org/officeDocument/2006/relationships/slide" Target="slides/slide22.xml"/><Relationship Id="rId25" Type="http://schemas.openxmlformats.org/officeDocument/2006/relationships/slide" Target="slides/slide21.xml"/><Relationship Id="rId24" Type="http://schemas.openxmlformats.org/officeDocument/2006/relationships/slide" Target="slides/slide20.xml"/><Relationship Id="rId23" Type="http://schemas.openxmlformats.org/officeDocument/2006/relationships/slide" Target="slides/slide19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0" Type="http://schemas.openxmlformats.org/officeDocument/2006/relationships/slide" Target="slides/slide16.xml"/><Relationship Id="rId2" Type="http://schemas.openxmlformats.org/officeDocument/2006/relationships/theme" Target="theme/theme1.xml"/><Relationship Id="rId19" Type="http://schemas.openxmlformats.org/officeDocument/2006/relationships/slide" Target="slides/slide15.xml"/><Relationship Id="rId18" Type="http://schemas.openxmlformats.org/officeDocument/2006/relationships/slide" Target="slides/slide14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5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6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7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8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9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0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2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3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4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5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6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7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8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9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0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2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3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4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5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6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7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8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9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0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2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3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4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5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6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7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8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9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6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2.xml"/></Relationships>
</file>

<file path=ppt/notesSlides/_rels/notesSlide6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3.xml"/></Relationships>
</file>

<file path=ppt/notesSlides/_rels/notesSlide6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4.xml"/></Relationships>
</file>

<file path=ppt/notesSlides/_rels/notesSlide6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5.xml"/></Relationships>
</file>

<file path=ppt/notesSlides/_rels/notesSlide6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6.xml"/></Relationships>
</file>

<file path=ppt/notesSlides/_rels/notesSlide6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7.xml"/></Relationships>
</file>

<file path=ppt/notesSlides/_rels/notesSlide6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8.xml"/></Relationships>
</file>

<file path=ppt/notesSlides/_rels/notesSlide6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9.xml"/></Relationships>
</file>

<file path=ppt/notesSlides/_rels/notesSlide6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0.xml"/></Relationships>
</file>

<file path=ppt/notesSlides/_rels/notesSlide6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7" Type="http://schemas.openxmlformats.org/officeDocument/2006/relationships/slide" Target="../slides/slide62.xml"/><Relationship Id="rId6" Type="http://schemas.openxmlformats.org/officeDocument/2006/relationships/slide" Target="../slides/slide27.xml"/><Relationship Id="rId5" Type="http://schemas.openxmlformats.org/officeDocument/2006/relationships/slide" Target="../slides/slide7.xml"/><Relationship Id="rId4" Type="http://schemas.openxmlformats.org/officeDocument/2006/relationships/image" Target="../media/image8.png"/><Relationship Id="rId3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7" Type="http://schemas.openxmlformats.org/officeDocument/2006/relationships/slide" Target="../slides/slide62.xml"/><Relationship Id="rId6" Type="http://schemas.openxmlformats.org/officeDocument/2006/relationships/slide" Target="../slides/slide27.xml"/><Relationship Id="rId5" Type="http://schemas.openxmlformats.org/officeDocument/2006/relationships/slide" Target="../slides/slide7.xml"/><Relationship Id="rId4" Type="http://schemas.openxmlformats.org/officeDocument/2006/relationships/image" Target="../media/image7.png"/><Relationship Id="rId3" Type="http://schemas.openxmlformats.org/officeDocument/2006/relationships/image" Target="../media/image8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7" Type="http://schemas.openxmlformats.org/officeDocument/2006/relationships/slide" Target="../slides/slide62.xml"/><Relationship Id="rId6" Type="http://schemas.openxmlformats.org/officeDocument/2006/relationships/slide" Target="../slides/slide27.xml"/><Relationship Id="rId5" Type="http://schemas.openxmlformats.org/officeDocument/2006/relationships/slide" Target="../slides/slide7.xml"/><Relationship Id="rId4" Type="http://schemas.openxmlformats.org/officeDocument/2006/relationships/image" Target="../media/image7.png"/><Relationship Id="rId3" Type="http://schemas.openxmlformats.org/officeDocument/2006/relationships/image" Target="../media/image8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5" Type="http://schemas.openxmlformats.org/officeDocument/2006/relationships/slide" Target="../slides/slide62.xml"/><Relationship Id="rId4" Type="http://schemas.openxmlformats.org/officeDocument/2006/relationships/slide" Target="../slides/slide27.xml"/><Relationship Id="rId3" Type="http://schemas.openxmlformats.org/officeDocument/2006/relationships/slide" Target="../slides/slide7.xml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7" Type="http://schemas.openxmlformats.org/officeDocument/2006/relationships/slide" Target="../slides/slide62.xml"/><Relationship Id="rId6" Type="http://schemas.openxmlformats.org/officeDocument/2006/relationships/slide" Target="../slides/slide27.xml"/><Relationship Id="rId5" Type="http://schemas.openxmlformats.org/officeDocument/2006/relationships/slide" Target="../slides/slide7.xml"/><Relationship Id="rId4" Type="http://schemas.openxmlformats.org/officeDocument/2006/relationships/image" Target="../media/image8.png"/><Relationship Id="rId3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7" Type="http://schemas.openxmlformats.org/officeDocument/2006/relationships/slide" Target="../slides/slide62.xml"/><Relationship Id="rId6" Type="http://schemas.openxmlformats.org/officeDocument/2006/relationships/slide" Target="../slides/slide27.xml"/><Relationship Id="rId5" Type="http://schemas.openxmlformats.org/officeDocument/2006/relationships/slide" Target="../slides/slide7.xml"/><Relationship Id="rId4" Type="http://schemas.openxmlformats.org/officeDocument/2006/relationships/image" Target="../media/image8.png"/><Relationship Id="rId3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7" Type="http://schemas.openxmlformats.org/officeDocument/2006/relationships/slide" Target="../slides/slide62.xml"/><Relationship Id="rId6" Type="http://schemas.openxmlformats.org/officeDocument/2006/relationships/slide" Target="../slides/slide27.xml"/><Relationship Id="rId5" Type="http://schemas.openxmlformats.org/officeDocument/2006/relationships/slide" Target="../slides/slide7.xml"/><Relationship Id="rId4" Type="http://schemas.openxmlformats.org/officeDocument/2006/relationships/image" Target="../media/image8.png"/><Relationship Id="rId3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7" Type="http://schemas.openxmlformats.org/officeDocument/2006/relationships/slide" Target="../slides/slide62.xml"/><Relationship Id="rId6" Type="http://schemas.openxmlformats.org/officeDocument/2006/relationships/slide" Target="../slides/slide27.xml"/><Relationship Id="rId5" Type="http://schemas.openxmlformats.org/officeDocument/2006/relationships/slide" Target="../slides/slide7.xml"/><Relationship Id="rId4" Type="http://schemas.openxmlformats.org/officeDocument/2006/relationships/image" Target="../media/image7.png"/><Relationship Id="rId3" Type="http://schemas.openxmlformats.org/officeDocument/2006/relationships/image" Target="../media/image8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7" Type="http://schemas.openxmlformats.org/officeDocument/2006/relationships/slide" Target="../slides/slide62.xml"/><Relationship Id="rId6" Type="http://schemas.openxmlformats.org/officeDocument/2006/relationships/slide" Target="../slides/slide27.xml"/><Relationship Id="rId5" Type="http://schemas.openxmlformats.org/officeDocument/2006/relationships/slide" Target="../slides/slide7.xml"/><Relationship Id="rId4" Type="http://schemas.openxmlformats.org/officeDocument/2006/relationships/image" Target="../media/image7.png"/><Relationship Id="rId3" Type="http://schemas.openxmlformats.org/officeDocument/2006/relationships/image" Target="../media/image8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7" Type="http://schemas.openxmlformats.org/officeDocument/2006/relationships/slide" Target="../slides/slide62.xml"/><Relationship Id="rId6" Type="http://schemas.openxmlformats.org/officeDocument/2006/relationships/slide" Target="../slides/slide27.xml"/><Relationship Id="rId5" Type="http://schemas.openxmlformats.org/officeDocument/2006/relationships/slide" Target="../slides/slide7.xml"/><Relationship Id="rId4" Type="http://schemas.openxmlformats.org/officeDocument/2006/relationships/image" Target="../media/image7.png"/><Relationship Id="rId3" Type="http://schemas.openxmlformats.org/officeDocument/2006/relationships/image" Target="../media/image8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7" Type="http://schemas.openxmlformats.org/officeDocument/2006/relationships/slide" Target="../slides/slide62.xml"/><Relationship Id="rId6" Type="http://schemas.openxmlformats.org/officeDocument/2006/relationships/slide" Target="../slides/slide27.xml"/><Relationship Id="rId5" Type="http://schemas.openxmlformats.org/officeDocument/2006/relationships/slide" Target="../slides/slide7.xml"/><Relationship Id="rId4" Type="http://schemas.openxmlformats.org/officeDocument/2006/relationships/image" Target="../media/image7.png"/><Relationship Id="rId3" Type="http://schemas.openxmlformats.org/officeDocument/2006/relationships/image" Target="../media/image8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7" Type="http://schemas.openxmlformats.org/officeDocument/2006/relationships/slide" Target="../slides/slide62.xml"/><Relationship Id="rId6" Type="http://schemas.openxmlformats.org/officeDocument/2006/relationships/slide" Target="../slides/slide27.xml"/><Relationship Id="rId5" Type="http://schemas.openxmlformats.org/officeDocument/2006/relationships/slide" Target="../slides/slide7.xml"/><Relationship Id="rId4" Type="http://schemas.openxmlformats.org/officeDocument/2006/relationships/image" Target="../media/image7.png"/><Relationship Id="rId3" Type="http://schemas.openxmlformats.org/officeDocument/2006/relationships/image" Target="../media/image8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7" Type="http://schemas.openxmlformats.org/officeDocument/2006/relationships/slide" Target="../slides/slide62.xml"/><Relationship Id="rId6" Type="http://schemas.openxmlformats.org/officeDocument/2006/relationships/slide" Target="../slides/slide27.xml"/><Relationship Id="rId5" Type="http://schemas.openxmlformats.org/officeDocument/2006/relationships/slide" Target="../slides/slide7.xml"/><Relationship Id="rId4" Type="http://schemas.openxmlformats.org/officeDocument/2006/relationships/image" Target="../media/image7.png"/><Relationship Id="rId3" Type="http://schemas.openxmlformats.org/officeDocument/2006/relationships/image" Target="../media/image8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4" Type="http://schemas.openxmlformats.org/officeDocument/2006/relationships/image" Target="../media/image8.png"/><Relationship Id="rId3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4" Type="http://schemas.openxmlformats.org/officeDocument/2006/relationships/image" Target="../media/image7.png"/><Relationship Id="rId3" Type="http://schemas.openxmlformats.org/officeDocument/2006/relationships/image" Target="../media/image8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4" Type="http://schemas.openxmlformats.org/officeDocument/2006/relationships/image" Target="../media/image7.png"/><Relationship Id="rId3" Type="http://schemas.openxmlformats.org/officeDocument/2006/relationships/image" Target="../media/image8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4" Type="http://schemas.openxmlformats.org/officeDocument/2006/relationships/image" Target="../media/image8.png"/><Relationship Id="rId3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4" Type="http://schemas.openxmlformats.org/officeDocument/2006/relationships/image" Target="../media/image8.png"/><Relationship Id="rId3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4" Type="http://schemas.openxmlformats.org/officeDocument/2006/relationships/image" Target="../media/image8.png"/><Relationship Id="rId3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43.xml.rels><?xml version="1.0" encoding="UTF-8" standalone="yes"?>
<Relationships xmlns="http://schemas.openxmlformats.org/package/2006/relationships"><Relationship Id="rId4" Type="http://schemas.openxmlformats.org/officeDocument/2006/relationships/image" Target="../media/image7.png"/><Relationship Id="rId3" Type="http://schemas.openxmlformats.org/officeDocument/2006/relationships/image" Target="../media/image8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44.xml.rels><?xml version="1.0" encoding="UTF-8" standalone="yes"?>
<Relationships xmlns="http://schemas.openxmlformats.org/package/2006/relationships"><Relationship Id="rId4" Type="http://schemas.openxmlformats.org/officeDocument/2006/relationships/image" Target="../media/image7.png"/><Relationship Id="rId3" Type="http://schemas.openxmlformats.org/officeDocument/2006/relationships/image" Target="../media/image8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45.xml.rels><?xml version="1.0" encoding="UTF-8" standalone="yes"?>
<Relationships xmlns="http://schemas.openxmlformats.org/package/2006/relationships"><Relationship Id="rId4" Type="http://schemas.openxmlformats.org/officeDocument/2006/relationships/image" Target="../media/image7.png"/><Relationship Id="rId3" Type="http://schemas.openxmlformats.org/officeDocument/2006/relationships/image" Target="../media/image8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46.xml.rels><?xml version="1.0" encoding="UTF-8" standalone="yes"?>
<Relationships xmlns="http://schemas.openxmlformats.org/package/2006/relationships"><Relationship Id="rId4" Type="http://schemas.openxmlformats.org/officeDocument/2006/relationships/image" Target="../media/image7.png"/><Relationship Id="rId3" Type="http://schemas.openxmlformats.org/officeDocument/2006/relationships/image" Target="../media/image8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47.xml.rels><?xml version="1.0" encoding="UTF-8" standalone="yes"?>
<Relationships xmlns="http://schemas.openxmlformats.org/package/2006/relationships"><Relationship Id="rId4" Type="http://schemas.openxmlformats.org/officeDocument/2006/relationships/image" Target="../media/image7.png"/><Relationship Id="rId3" Type="http://schemas.openxmlformats.org/officeDocument/2006/relationships/image" Target="../media/image8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48.xml.rels><?xml version="1.0" encoding="UTF-8" standalone="yes"?>
<Relationships xmlns="http://schemas.openxmlformats.org/package/2006/relationships"><Relationship Id="rId4" Type="http://schemas.openxmlformats.org/officeDocument/2006/relationships/image" Target="../media/image7.png"/><Relationship Id="rId3" Type="http://schemas.openxmlformats.org/officeDocument/2006/relationships/image" Target="../media/image8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刷真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0" y="128016"/>
            <a:ext cx="4453128" cy="521208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pic>
        <p:nvPicPr>
          <p:cNvPr id="4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01584" y="82296"/>
            <a:ext cx="1261872" cy="530352"/>
          </a:xfrm>
          <a:prstGeom prst="rect">
            <a:avLst/>
          </a:prstGeom>
        </p:spPr>
      </p:pic>
      <p:pic>
        <p:nvPicPr>
          <p:cNvPr id="5" name="MasterShapeName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409176" y="82296"/>
            <a:ext cx="1261872" cy="530352"/>
          </a:xfrm>
          <a:prstGeom prst="rect">
            <a:avLst/>
          </a:prstGeom>
        </p:spPr>
      </p:pic>
      <p:pic>
        <p:nvPicPr>
          <p:cNvPr id="6" name="MasterShapeName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716768" y="82296"/>
            <a:ext cx="1261872" cy="530352"/>
          </a:xfrm>
          <a:prstGeom prst="rect">
            <a:avLst/>
          </a:prstGeom>
        </p:spPr>
      </p:pic>
      <p:sp>
        <p:nvSpPr>
          <p:cNvPr id="7" name="MasterShapeName?linknodeid=4ed207239&amp;color=RGB(0,0,0)">
            <a:hlinkClick r:id="rId5" action="ppaction://hlinksldjump"/>
          </p:cNvPr>
          <p:cNvSpPr/>
          <p:nvPr/>
        </p:nvSpPr>
        <p:spPr>
          <a:xfrm>
            <a:off x="8101584" y="82296"/>
            <a:ext cx="1261872" cy="53035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1800" b="1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刷真题</a:t>
            </a:r>
            <a:endParaRPr lang="en-US" sz="1800" dirty="0"/>
          </a:p>
        </p:txBody>
      </p:sp>
      <p:sp>
        <p:nvSpPr>
          <p:cNvPr id="8" name="MasterShapeName?linknodeid=f854d9c1d&amp;color=RGB(0,0,0)">
            <a:hlinkClick r:id="rId6" action="ppaction://hlinksldjump"/>
          </p:cNvPr>
          <p:cNvSpPr/>
          <p:nvPr/>
        </p:nvSpPr>
        <p:spPr>
          <a:xfrm>
            <a:off x="9409176" y="82296"/>
            <a:ext cx="1261872" cy="53035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1800" b="1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刷主题</a:t>
            </a:r>
            <a:endParaRPr lang="en-US" sz="1800" dirty="0"/>
          </a:p>
        </p:txBody>
      </p:sp>
      <p:sp>
        <p:nvSpPr>
          <p:cNvPr id="9" name="MasterShapeName?linknodeid=03a7e4ca6&amp;color=RGB(0,0,0)">
            <a:hlinkClick r:id="rId7" action="ppaction://hlinksldjump"/>
          </p:cNvPr>
          <p:cNvSpPr/>
          <p:nvPr/>
        </p:nvSpPr>
        <p:spPr>
          <a:xfrm>
            <a:off x="10716768" y="82296"/>
            <a:ext cx="1261872" cy="53035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1800" b="1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刷综合</a:t>
            </a:r>
            <a:endParaRPr lang="en-US" sz="1800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刷主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0" y="128016"/>
            <a:ext cx="4453128" cy="521208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pic>
        <p:nvPicPr>
          <p:cNvPr id="4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01584" y="82296"/>
            <a:ext cx="1261872" cy="530352"/>
          </a:xfrm>
          <a:prstGeom prst="rect">
            <a:avLst/>
          </a:prstGeom>
        </p:spPr>
      </p:pic>
      <p:pic>
        <p:nvPicPr>
          <p:cNvPr id="5" name="MasterShapeName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409176" y="82296"/>
            <a:ext cx="1261872" cy="530352"/>
          </a:xfrm>
          <a:prstGeom prst="rect">
            <a:avLst/>
          </a:prstGeom>
        </p:spPr>
      </p:pic>
      <p:pic>
        <p:nvPicPr>
          <p:cNvPr id="6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16768" y="82296"/>
            <a:ext cx="1261872" cy="530352"/>
          </a:xfrm>
          <a:prstGeom prst="rect">
            <a:avLst/>
          </a:prstGeom>
        </p:spPr>
      </p:pic>
      <p:sp>
        <p:nvSpPr>
          <p:cNvPr id="7" name="MasterShapeName?linknodeid=4ed207239&amp;color=RGB(0,0,0)">
            <a:hlinkClick r:id="rId5" action="ppaction://hlinksldjump"/>
          </p:cNvPr>
          <p:cNvSpPr/>
          <p:nvPr/>
        </p:nvSpPr>
        <p:spPr>
          <a:xfrm>
            <a:off x="8101584" y="82296"/>
            <a:ext cx="1261872" cy="53035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1800" b="1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刷真题</a:t>
            </a:r>
            <a:endParaRPr lang="en-US" sz="1800" dirty="0"/>
          </a:p>
        </p:txBody>
      </p:sp>
      <p:sp>
        <p:nvSpPr>
          <p:cNvPr id="8" name="MasterShapeName?linknodeid=f854d9c1d&amp;color=RGB(0,0,0)">
            <a:hlinkClick r:id="rId6" action="ppaction://hlinksldjump"/>
          </p:cNvPr>
          <p:cNvSpPr/>
          <p:nvPr/>
        </p:nvSpPr>
        <p:spPr>
          <a:xfrm>
            <a:off x="9409176" y="82296"/>
            <a:ext cx="1261872" cy="53035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1800" b="1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刷主题</a:t>
            </a:r>
            <a:endParaRPr lang="en-US" sz="1800" dirty="0"/>
          </a:p>
        </p:txBody>
      </p:sp>
      <p:sp>
        <p:nvSpPr>
          <p:cNvPr id="9" name="MasterShapeName?linknodeid=03a7e4ca6&amp;color=RGB(0,0,0)">
            <a:hlinkClick r:id="rId7" action="ppaction://hlinksldjump"/>
          </p:cNvPr>
          <p:cNvSpPr/>
          <p:nvPr/>
        </p:nvSpPr>
        <p:spPr>
          <a:xfrm>
            <a:off x="10716768" y="82296"/>
            <a:ext cx="1261872" cy="53035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1800" b="1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刷综合</a:t>
            </a:r>
            <a:endParaRPr lang="en-US" sz="1800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刷综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0" y="128016"/>
            <a:ext cx="4453128" cy="521208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pic>
        <p:nvPicPr>
          <p:cNvPr id="4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01584" y="82296"/>
            <a:ext cx="1261872" cy="530352"/>
          </a:xfrm>
          <a:prstGeom prst="rect">
            <a:avLst/>
          </a:prstGeom>
        </p:spPr>
      </p:pic>
      <p:pic>
        <p:nvPicPr>
          <p:cNvPr id="5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09176" y="82296"/>
            <a:ext cx="1261872" cy="530352"/>
          </a:xfrm>
          <a:prstGeom prst="rect">
            <a:avLst/>
          </a:prstGeom>
        </p:spPr>
      </p:pic>
      <p:pic>
        <p:nvPicPr>
          <p:cNvPr id="6" name="MasterShapeName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716768" y="82296"/>
            <a:ext cx="1261872" cy="530352"/>
          </a:xfrm>
          <a:prstGeom prst="rect">
            <a:avLst/>
          </a:prstGeom>
        </p:spPr>
      </p:pic>
      <p:sp>
        <p:nvSpPr>
          <p:cNvPr id="7" name="MasterShapeName?linknodeid=4ed207239&amp;color=RGB(0,0,0)">
            <a:hlinkClick r:id="rId5" action="ppaction://hlinksldjump"/>
          </p:cNvPr>
          <p:cNvSpPr/>
          <p:nvPr/>
        </p:nvSpPr>
        <p:spPr>
          <a:xfrm>
            <a:off x="8101584" y="82296"/>
            <a:ext cx="1261872" cy="53035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1800" b="1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刷真题</a:t>
            </a:r>
            <a:endParaRPr lang="en-US" sz="1800" dirty="0"/>
          </a:p>
        </p:txBody>
      </p:sp>
      <p:sp>
        <p:nvSpPr>
          <p:cNvPr id="8" name="MasterShapeName?linknodeid=f854d9c1d&amp;color=RGB(0,0,0)">
            <a:hlinkClick r:id="rId6" action="ppaction://hlinksldjump"/>
          </p:cNvPr>
          <p:cNvSpPr/>
          <p:nvPr/>
        </p:nvSpPr>
        <p:spPr>
          <a:xfrm>
            <a:off x="9409176" y="82296"/>
            <a:ext cx="1261872" cy="53035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1800" b="1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刷主题</a:t>
            </a:r>
            <a:endParaRPr lang="en-US" sz="1800" dirty="0"/>
          </a:p>
        </p:txBody>
      </p:sp>
      <p:sp>
        <p:nvSpPr>
          <p:cNvPr id="9" name="MasterShapeName?linknodeid=03a7e4ca6&amp;color=RGB(0,0,0)">
            <a:hlinkClick r:id="rId7" action="ppaction://hlinksldjump"/>
          </p:cNvPr>
          <p:cNvSpPr/>
          <p:nvPr/>
        </p:nvSpPr>
        <p:spPr>
          <a:xfrm>
            <a:off x="10716768" y="82296"/>
            <a:ext cx="1261872" cy="53035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1800" b="1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刷综合</a:t>
            </a:r>
            <a:endParaRPr lang="en-US" sz="1800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目录#mc=目录配置2#6e544579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261872" y="2432304"/>
            <a:ext cx="1097280" cy="2295144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4" name="C_0#auto_editor_catalog_4?lid=4ed207239&amp;cid=4ed207239&amp;vtp=1">
            <a:hlinkClick r:id="rId3" action="ppaction://hlinksldjump"/>
          </p:cNvPr>
          <p:cNvSpPr/>
          <p:nvPr/>
        </p:nvSpPr>
        <p:spPr>
          <a:xfrm>
            <a:off x="2569464" y="2139696"/>
            <a:ext cx="832104" cy="576072"/>
          </a:xfrm>
          <a:prstGeom prst="rect">
            <a:avLst/>
          </a:prstGeom>
          <a:solidFill>
            <a:srgbClr val="BDD7EE"/>
          </a:solidFill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28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</a:t>
            </a:r>
            <a:endParaRPr lang="en-US" sz="2800" dirty="0"/>
          </a:p>
        </p:txBody>
      </p:sp>
      <p:sp>
        <p:nvSpPr>
          <p:cNvPr id="5" name="C_0#auto_editor_catalog_4?lid=f854d9c1d&amp;cid=f854d9c1d&amp;vtp=1">
            <a:hlinkClick r:id="rId4" action="ppaction://hlinksldjump"/>
          </p:cNvPr>
          <p:cNvSpPr/>
          <p:nvPr/>
        </p:nvSpPr>
        <p:spPr>
          <a:xfrm>
            <a:off x="2569464" y="3081528"/>
            <a:ext cx="832104" cy="576072"/>
          </a:xfrm>
          <a:prstGeom prst="rect">
            <a:avLst/>
          </a:prstGeom>
          <a:solidFill>
            <a:srgbClr val="BDD7EE"/>
          </a:solidFill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28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endParaRPr lang="en-US" sz="2800" dirty="0"/>
          </a:p>
        </p:txBody>
      </p:sp>
      <p:sp>
        <p:nvSpPr>
          <p:cNvPr id="6" name="C_0#auto_editor_catalog_4?lid=03a7e4ca6&amp;cid=03a7e4ca6&amp;vtp=1">
            <a:hlinkClick r:id="rId5" action="ppaction://hlinksldjump"/>
          </p:cNvPr>
          <p:cNvSpPr/>
          <p:nvPr/>
        </p:nvSpPr>
        <p:spPr>
          <a:xfrm>
            <a:off x="2569464" y="4014216"/>
            <a:ext cx="832104" cy="576072"/>
          </a:xfrm>
          <a:prstGeom prst="rect">
            <a:avLst/>
          </a:prstGeom>
          <a:solidFill>
            <a:srgbClr val="BDD7EE"/>
          </a:solidFill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28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#df=6e544579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0" y="128016"/>
            <a:ext cx="4453128" cy="52120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>
              <a:lnSpc>
                <a:spcPct val="100000"/>
              </a:lnSpc>
            </a:pPr>
            <a:r>
              <a:rPr lang="en-US" sz="2400" b="0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专题六 文言文阅读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刷真题#df=4ed20723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0" y="128016"/>
            <a:ext cx="4453128" cy="52120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浙江真题诊断练</a:t>
            </a:r>
            <a:endParaRPr lang="en-US" sz="2800" dirty="0"/>
          </a:p>
        </p:txBody>
      </p:sp>
      <p:pic>
        <p:nvPicPr>
          <p:cNvPr id="4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01584" y="82296"/>
            <a:ext cx="1261872" cy="530352"/>
          </a:xfrm>
          <a:prstGeom prst="rect">
            <a:avLst/>
          </a:prstGeom>
        </p:spPr>
      </p:pic>
      <p:pic>
        <p:nvPicPr>
          <p:cNvPr id="5" name="MasterShapeName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409176" y="82296"/>
            <a:ext cx="1261872" cy="530352"/>
          </a:xfrm>
          <a:prstGeom prst="rect">
            <a:avLst/>
          </a:prstGeom>
        </p:spPr>
      </p:pic>
      <p:pic>
        <p:nvPicPr>
          <p:cNvPr id="6" name="MasterShapeName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716768" y="82296"/>
            <a:ext cx="1261872" cy="530352"/>
          </a:xfrm>
          <a:prstGeom prst="rect">
            <a:avLst/>
          </a:prstGeom>
        </p:spPr>
      </p:pic>
      <p:sp>
        <p:nvSpPr>
          <p:cNvPr id="7" name="MasterShapeName?linknodeid=4ed207239&amp;color=RGB(0,0,0)">
            <a:hlinkClick r:id="rId5" action="ppaction://hlinksldjump"/>
          </p:cNvPr>
          <p:cNvSpPr/>
          <p:nvPr/>
        </p:nvSpPr>
        <p:spPr>
          <a:xfrm>
            <a:off x="8101584" y="82296"/>
            <a:ext cx="1261872" cy="53035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1800" b="1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刷真题</a:t>
            </a:r>
            <a:endParaRPr lang="en-US" sz="1800" dirty="0"/>
          </a:p>
        </p:txBody>
      </p:sp>
      <p:sp>
        <p:nvSpPr>
          <p:cNvPr id="8" name="MasterShapeName?linknodeid=f854d9c1d&amp;color=RGB(0,0,0)">
            <a:hlinkClick r:id="rId6" action="ppaction://hlinksldjump"/>
          </p:cNvPr>
          <p:cNvSpPr/>
          <p:nvPr/>
        </p:nvSpPr>
        <p:spPr>
          <a:xfrm>
            <a:off x="9409176" y="82296"/>
            <a:ext cx="1261872" cy="53035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1800" b="1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刷主题</a:t>
            </a:r>
            <a:endParaRPr lang="en-US" sz="1800" dirty="0"/>
          </a:p>
        </p:txBody>
      </p:sp>
      <p:sp>
        <p:nvSpPr>
          <p:cNvPr id="9" name="MasterShapeName?linknodeid=03a7e4ca6&amp;color=RGB(0,0,0)">
            <a:hlinkClick r:id="rId7" action="ppaction://hlinksldjump"/>
          </p:cNvPr>
          <p:cNvSpPr/>
          <p:nvPr/>
        </p:nvSpPr>
        <p:spPr>
          <a:xfrm>
            <a:off x="10716768" y="82296"/>
            <a:ext cx="1261872" cy="53035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1800" b="1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刷综合</a:t>
            </a:r>
            <a:endParaRPr lang="en-US" sz="1800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刷真题#df=f854d9c1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0" y="128016"/>
            <a:ext cx="4453128" cy="52120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主题突破练</a:t>
            </a:r>
            <a:endParaRPr lang="en-US" sz="2800" dirty="0"/>
          </a:p>
        </p:txBody>
      </p:sp>
      <p:pic>
        <p:nvPicPr>
          <p:cNvPr id="4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01584" y="82296"/>
            <a:ext cx="1261872" cy="530352"/>
          </a:xfrm>
          <a:prstGeom prst="rect">
            <a:avLst/>
          </a:prstGeom>
        </p:spPr>
      </p:pic>
      <p:pic>
        <p:nvPicPr>
          <p:cNvPr id="5" name="MasterShapeName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409176" y="82296"/>
            <a:ext cx="1261872" cy="530352"/>
          </a:xfrm>
          <a:prstGeom prst="rect">
            <a:avLst/>
          </a:prstGeom>
        </p:spPr>
      </p:pic>
      <p:pic>
        <p:nvPicPr>
          <p:cNvPr id="6" name="MasterShapeName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716768" y="82296"/>
            <a:ext cx="1261872" cy="530352"/>
          </a:xfrm>
          <a:prstGeom prst="rect">
            <a:avLst/>
          </a:prstGeom>
        </p:spPr>
      </p:pic>
      <p:sp>
        <p:nvSpPr>
          <p:cNvPr id="7" name="MasterShapeName?linknodeid=4ed207239&amp;color=RGB(0,0,0)">
            <a:hlinkClick r:id="rId5" action="ppaction://hlinksldjump"/>
          </p:cNvPr>
          <p:cNvSpPr/>
          <p:nvPr/>
        </p:nvSpPr>
        <p:spPr>
          <a:xfrm>
            <a:off x="8101584" y="82296"/>
            <a:ext cx="1261872" cy="53035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1800" b="1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刷真题</a:t>
            </a:r>
            <a:endParaRPr lang="en-US" sz="1800" dirty="0"/>
          </a:p>
        </p:txBody>
      </p:sp>
      <p:sp>
        <p:nvSpPr>
          <p:cNvPr id="8" name="MasterShapeName?linknodeid=f854d9c1d&amp;color=RGB(0,0,0)">
            <a:hlinkClick r:id="rId6" action="ppaction://hlinksldjump"/>
          </p:cNvPr>
          <p:cNvSpPr/>
          <p:nvPr/>
        </p:nvSpPr>
        <p:spPr>
          <a:xfrm>
            <a:off x="9409176" y="82296"/>
            <a:ext cx="1261872" cy="53035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1800" b="1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刷主题</a:t>
            </a:r>
            <a:endParaRPr lang="en-US" sz="1800" dirty="0"/>
          </a:p>
        </p:txBody>
      </p:sp>
      <p:sp>
        <p:nvSpPr>
          <p:cNvPr id="9" name="MasterShapeName?linknodeid=03a7e4ca6&amp;color=RGB(0,0,0)">
            <a:hlinkClick r:id="rId7" action="ppaction://hlinksldjump"/>
          </p:cNvPr>
          <p:cNvSpPr/>
          <p:nvPr/>
        </p:nvSpPr>
        <p:spPr>
          <a:xfrm>
            <a:off x="10716768" y="82296"/>
            <a:ext cx="1261872" cy="53035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1800" b="1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刷综合</a:t>
            </a:r>
            <a:endParaRPr lang="en-US" sz="1800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刷真题#df=03a7e4ca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0" y="128016"/>
            <a:ext cx="4453128" cy="52120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全国真题检测练</a:t>
            </a:r>
            <a:endParaRPr lang="en-US" sz="2800" dirty="0"/>
          </a:p>
        </p:txBody>
      </p:sp>
      <p:pic>
        <p:nvPicPr>
          <p:cNvPr id="4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01584" y="82296"/>
            <a:ext cx="1261872" cy="530352"/>
          </a:xfrm>
          <a:prstGeom prst="rect">
            <a:avLst/>
          </a:prstGeom>
        </p:spPr>
      </p:pic>
      <p:pic>
        <p:nvPicPr>
          <p:cNvPr id="5" name="MasterShapeName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409176" y="82296"/>
            <a:ext cx="1261872" cy="530352"/>
          </a:xfrm>
          <a:prstGeom prst="rect">
            <a:avLst/>
          </a:prstGeom>
        </p:spPr>
      </p:pic>
      <p:pic>
        <p:nvPicPr>
          <p:cNvPr id="6" name="MasterShapeName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716768" y="82296"/>
            <a:ext cx="1261872" cy="530352"/>
          </a:xfrm>
          <a:prstGeom prst="rect">
            <a:avLst/>
          </a:prstGeom>
        </p:spPr>
      </p:pic>
      <p:sp>
        <p:nvSpPr>
          <p:cNvPr id="7" name="MasterShapeName?linknodeid=4ed207239&amp;color=RGB(0,0,0)">
            <a:hlinkClick r:id="rId5" action="ppaction://hlinksldjump"/>
          </p:cNvPr>
          <p:cNvSpPr/>
          <p:nvPr/>
        </p:nvSpPr>
        <p:spPr>
          <a:xfrm>
            <a:off x="8101584" y="82296"/>
            <a:ext cx="1261872" cy="53035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1800" b="1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刷真题</a:t>
            </a:r>
            <a:endParaRPr lang="en-US" sz="1800" dirty="0"/>
          </a:p>
        </p:txBody>
      </p:sp>
      <p:sp>
        <p:nvSpPr>
          <p:cNvPr id="8" name="MasterShapeName?linknodeid=f854d9c1d&amp;color=RGB(0,0,0)">
            <a:hlinkClick r:id="rId6" action="ppaction://hlinksldjump"/>
          </p:cNvPr>
          <p:cNvSpPr/>
          <p:nvPr/>
        </p:nvSpPr>
        <p:spPr>
          <a:xfrm>
            <a:off x="9409176" y="82296"/>
            <a:ext cx="1261872" cy="53035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1800" b="1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刷主题</a:t>
            </a:r>
            <a:endParaRPr lang="en-US" sz="1800" dirty="0"/>
          </a:p>
        </p:txBody>
      </p:sp>
      <p:sp>
        <p:nvSpPr>
          <p:cNvPr id="9" name="MasterShapeName?linknodeid=03a7e4ca6&amp;color=RGB(0,0,0)">
            <a:hlinkClick r:id="rId7" action="ppaction://hlinksldjump"/>
          </p:cNvPr>
          <p:cNvSpPr/>
          <p:nvPr/>
        </p:nvSpPr>
        <p:spPr>
          <a:xfrm>
            <a:off x="10716768" y="82296"/>
            <a:ext cx="1261872" cy="53035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1800" b="1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刷综合</a:t>
            </a:r>
            <a:endParaRPr lang="en-US" sz="1800" dirty="0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刷主题#df=45d34081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0" y="128016"/>
            <a:ext cx="4453128" cy="52120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主题1 人物传记</a:t>
            </a:r>
            <a:endParaRPr lang="en-US" sz="2800" dirty="0"/>
          </a:p>
        </p:txBody>
      </p:sp>
      <p:pic>
        <p:nvPicPr>
          <p:cNvPr id="4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01584" y="82296"/>
            <a:ext cx="1261872" cy="530352"/>
          </a:xfrm>
          <a:prstGeom prst="rect">
            <a:avLst/>
          </a:prstGeom>
        </p:spPr>
      </p:pic>
      <p:pic>
        <p:nvPicPr>
          <p:cNvPr id="5" name="MasterShapeName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409176" y="82296"/>
            <a:ext cx="1261872" cy="530352"/>
          </a:xfrm>
          <a:prstGeom prst="rect">
            <a:avLst/>
          </a:prstGeom>
        </p:spPr>
      </p:pic>
      <p:pic>
        <p:nvPicPr>
          <p:cNvPr id="6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16768" y="82296"/>
            <a:ext cx="1261872" cy="530352"/>
          </a:xfrm>
          <a:prstGeom prst="rect">
            <a:avLst/>
          </a:prstGeom>
        </p:spPr>
      </p:pic>
      <p:sp>
        <p:nvSpPr>
          <p:cNvPr id="7" name="MasterShapeName?linknodeid=4ed207239&amp;color=RGB(0,0,0)">
            <a:hlinkClick r:id="rId5" action="ppaction://hlinksldjump"/>
          </p:cNvPr>
          <p:cNvSpPr/>
          <p:nvPr/>
        </p:nvSpPr>
        <p:spPr>
          <a:xfrm>
            <a:off x="8101584" y="82296"/>
            <a:ext cx="1261872" cy="53035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1800" b="1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刷真题</a:t>
            </a:r>
            <a:endParaRPr lang="en-US" sz="1800" dirty="0"/>
          </a:p>
        </p:txBody>
      </p:sp>
      <p:sp>
        <p:nvSpPr>
          <p:cNvPr id="8" name="MasterShapeName?linknodeid=f854d9c1d&amp;color=RGB(0,0,0)">
            <a:hlinkClick r:id="rId6" action="ppaction://hlinksldjump"/>
          </p:cNvPr>
          <p:cNvSpPr/>
          <p:nvPr/>
        </p:nvSpPr>
        <p:spPr>
          <a:xfrm>
            <a:off x="9409176" y="82296"/>
            <a:ext cx="1261872" cy="53035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1800" b="1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刷主题</a:t>
            </a:r>
            <a:endParaRPr lang="en-US" sz="1800" dirty="0"/>
          </a:p>
        </p:txBody>
      </p:sp>
      <p:sp>
        <p:nvSpPr>
          <p:cNvPr id="9" name="MasterShapeName?linknodeid=03a7e4ca6&amp;color=RGB(0,0,0)">
            <a:hlinkClick r:id="rId7" action="ppaction://hlinksldjump"/>
          </p:cNvPr>
          <p:cNvSpPr/>
          <p:nvPr/>
        </p:nvSpPr>
        <p:spPr>
          <a:xfrm>
            <a:off x="10716768" y="82296"/>
            <a:ext cx="1261872" cy="53035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1800" b="1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刷综合</a:t>
            </a:r>
            <a:endParaRPr lang="en-US" sz="180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chinese#pid=66f27fe7379202f811563c6b#tid=6709d39f94bd19000a8af922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刷主题#df=c94249d3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0" y="128016"/>
            <a:ext cx="4453128" cy="52120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主题2 记游记事</a:t>
            </a:r>
            <a:endParaRPr lang="en-US" sz="2800" dirty="0"/>
          </a:p>
        </p:txBody>
      </p:sp>
      <p:pic>
        <p:nvPicPr>
          <p:cNvPr id="4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01584" y="82296"/>
            <a:ext cx="1261872" cy="530352"/>
          </a:xfrm>
          <a:prstGeom prst="rect">
            <a:avLst/>
          </a:prstGeom>
        </p:spPr>
      </p:pic>
      <p:pic>
        <p:nvPicPr>
          <p:cNvPr id="5" name="MasterShapeName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409176" y="82296"/>
            <a:ext cx="1261872" cy="530352"/>
          </a:xfrm>
          <a:prstGeom prst="rect">
            <a:avLst/>
          </a:prstGeom>
        </p:spPr>
      </p:pic>
      <p:pic>
        <p:nvPicPr>
          <p:cNvPr id="6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16768" y="82296"/>
            <a:ext cx="1261872" cy="530352"/>
          </a:xfrm>
          <a:prstGeom prst="rect">
            <a:avLst/>
          </a:prstGeom>
        </p:spPr>
      </p:pic>
      <p:sp>
        <p:nvSpPr>
          <p:cNvPr id="7" name="MasterShapeName?linknodeid=4ed207239&amp;color=RGB(0,0,0)">
            <a:hlinkClick r:id="rId5" action="ppaction://hlinksldjump"/>
          </p:cNvPr>
          <p:cNvSpPr/>
          <p:nvPr/>
        </p:nvSpPr>
        <p:spPr>
          <a:xfrm>
            <a:off x="8101584" y="82296"/>
            <a:ext cx="1261872" cy="53035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1800" b="1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刷真题</a:t>
            </a:r>
            <a:endParaRPr lang="en-US" sz="1800" dirty="0"/>
          </a:p>
        </p:txBody>
      </p:sp>
      <p:sp>
        <p:nvSpPr>
          <p:cNvPr id="8" name="MasterShapeName?linknodeid=f854d9c1d&amp;color=RGB(0,0,0)">
            <a:hlinkClick r:id="rId6" action="ppaction://hlinksldjump"/>
          </p:cNvPr>
          <p:cNvSpPr/>
          <p:nvPr/>
        </p:nvSpPr>
        <p:spPr>
          <a:xfrm>
            <a:off x="9409176" y="82296"/>
            <a:ext cx="1261872" cy="53035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1800" b="1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刷主题</a:t>
            </a:r>
            <a:endParaRPr lang="en-US" sz="1800" dirty="0"/>
          </a:p>
        </p:txBody>
      </p:sp>
      <p:sp>
        <p:nvSpPr>
          <p:cNvPr id="9" name="MasterShapeName?linknodeid=03a7e4ca6&amp;color=RGB(0,0,0)">
            <a:hlinkClick r:id="rId7" action="ppaction://hlinksldjump"/>
          </p:cNvPr>
          <p:cNvSpPr/>
          <p:nvPr/>
        </p:nvSpPr>
        <p:spPr>
          <a:xfrm>
            <a:off x="10716768" y="82296"/>
            <a:ext cx="1261872" cy="53035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1800" b="1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刷综合</a:t>
            </a:r>
            <a:endParaRPr lang="en-US" sz="1800" dirty="0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刷主题#df=cc693d46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0" y="128016"/>
            <a:ext cx="4453128" cy="52120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主题3 论说书表</a:t>
            </a:r>
            <a:endParaRPr lang="en-US" sz="2800" dirty="0"/>
          </a:p>
        </p:txBody>
      </p:sp>
      <p:pic>
        <p:nvPicPr>
          <p:cNvPr id="4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01584" y="82296"/>
            <a:ext cx="1261872" cy="530352"/>
          </a:xfrm>
          <a:prstGeom prst="rect">
            <a:avLst/>
          </a:prstGeom>
        </p:spPr>
      </p:pic>
      <p:pic>
        <p:nvPicPr>
          <p:cNvPr id="5" name="MasterShapeName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409176" y="82296"/>
            <a:ext cx="1261872" cy="530352"/>
          </a:xfrm>
          <a:prstGeom prst="rect">
            <a:avLst/>
          </a:prstGeom>
        </p:spPr>
      </p:pic>
      <p:pic>
        <p:nvPicPr>
          <p:cNvPr id="6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16768" y="82296"/>
            <a:ext cx="1261872" cy="530352"/>
          </a:xfrm>
          <a:prstGeom prst="rect">
            <a:avLst/>
          </a:prstGeom>
        </p:spPr>
      </p:pic>
      <p:sp>
        <p:nvSpPr>
          <p:cNvPr id="7" name="MasterShapeName?linknodeid=4ed207239&amp;color=RGB(0,0,0)">
            <a:hlinkClick r:id="rId5" action="ppaction://hlinksldjump"/>
          </p:cNvPr>
          <p:cNvSpPr/>
          <p:nvPr/>
        </p:nvSpPr>
        <p:spPr>
          <a:xfrm>
            <a:off x="8101584" y="82296"/>
            <a:ext cx="1261872" cy="53035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1800" b="1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刷真题</a:t>
            </a:r>
            <a:endParaRPr lang="en-US" sz="1800" dirty="0"/>
          </a:p>
        </p:txBody>
      </p:sp>
      <p:sp>
        <p:nvSpPr>
          <p:cNvPr id="8" name="MasterShapeName?linknodeid=f854d9c1d&amp;color=RGB(0,0,0)">
            <a:hlinkClick r:id="rId6" action="ppaction://hlinksldjump"/>
          </p:cNvPr>
          <p:cNvSpPr/>
          <p:nvPr/>
        </p:nvSpPr>
        <p:spPr>
          <a:xfrm>
            <a:off x="9409176" y="82296"/>
            <a:ext cx="1261872" cy="53035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1800" b="1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刷主题</a:t>
            </a:r>
            <a:endParaRPr lang="en-US" sz="1800" dirty="0"/>
          </a:p>
        </p:txBody>
      </p:sp>
      <p:sp>
        <p:nvSpPr>
          <p:cNvPr id="9" name="MasterShapeName?linknodeid=03a7e4ca6&amp;color=RGB(0,0,0)">
            <a:hlinkClick r:id="rId7" action="ppaction://hlinksldjump"/>
          </p:cNvPr>
          <p:cNvSpPr/>
          <p:nvPr/>
        </p:nvSpPr>
        <p:spPr>
          <a:xfrm>
            <a:off x="10716768" y="82296"/>
            <a:ext cx="1261872" cy="53035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1800" b="1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刷综合</a:t>
            </a:r>
            <a:endParaRPr lang="en-US" sz="1800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刷综合#df=4ed20723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0" y="128016"/>
            <a:ext cx="4453128" cy="52120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浙江真题诊断练</a:t>
            </a:r>
            <a:endParaRPr lang="en-US" sz="2800" dirty="0"/>
          </a:p>
        </p:txBody>
      </p:sp>
      <p:pic>
        <p:nvPicPr>
          <p:cNvPr id="4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01584" y="82296"/>
            <a:ext cx="1261872" cy="530352"/>
          </a:xfrm>
          <a:prstGeom prst="rect">
            <a:avLst/>
          </a:prstGeom>
        </p:spPr>
      </p:pic>
      <p:pic>
        <p:nvPicPr>
          <p:cNvPr id="5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09176" y="82296"/>
            <a:ext cx="1261872" cy="530352"/>
          </a:xfrm>
          <a:prstGeom prst="rect">
            <a:avLst/>
          </a:prstGeom>
        </p:spPr>
      </p:pic>
      <p:pic>
        <p:nvPicPr>
          <p:cNvPr id="6" name="MasterShapeName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716768" y="82296"/>
            <a:ext cx="1261872" cy="530352"/>
          </a:xfrm>
          <a:prstGeom prst="rect">
            <a:avLst/>
          </a:prstGeom>
        </p:spPr>
      </p:pic>
      <p:sp>
        <p:nvSpPr>
          <p:cNvPr id="7" name="MasterShapeName?linknodeid=4ed207239&amp;color=RGB(0,0,0)">
            <a:hlinkClick r:id="rId5" action="ppaction://hlinksldjump"/>
          </p:cNvPr>
          <p:cNvSpPr/>
          <p:nvPr/>
        </p:nvSpPr>
        <p:spPr>
          <a:xfrm>
            <a:off x="8101584" y="82296"/>
            <a:ext cx="1261872" cy="53035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1800" b="1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刷真题</a:t>
            </a:r>
            <a:endParaRPr lang="en-US" sz="1800" dirty="0"/>
          </a:p>
        </p:txBody>
      </p:sp>
      <p:sp>
        <p:nvSpPr>
          <p:cNvPr id="8" name="MasterShapeName?linknodeid=f854d9c1d&amp;color=RGB(0,0,0)">
            <a:hlinkClick r:id="rId6" action="ppaction://hlinksldjump"/>
          </p:cNvPr>
          <p:cNvSpPr/>
          <p:nvPr/>
        </p:nvSpPr>
        <p:spPr>
          <a:xfrm>
            <a:off x="9409176" y="82296"/>
            <a:ext cx="1261872" cy="53035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1800" b="1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刷主题</a:t>
            </a:r>
            <a:endParaRPr lang="en-US" sz="1800" dirty="0"/>
          </a:p>
        </p:txBody>
      </p:sp>
      <p:sp>
        <p:nvSpPr>
          <p:cNvPr id="9" name="MasterShapeName?linknodeid=03a7e4ca6&amp;color=RGB(0,0,0)">
            <a:hlinkClick r:id="rId7" action="ppaction://hlinksldjump"/>
          </p:cNvPr>
          <p:cNvSpPr/>
          <p:nvPr/>
        </p:nvSpPr>
        <p:spPr>
          <a:xfrm>
            <a:off x="10716768" y="82296"/>
            <a:ext cx="1261872" cy="53035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1800" b="1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刷综合</a:t>
            </a:r>
            <a:endParaRPr lang="en-US" sz="1800" dirty="0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刷综合#df=f854d9c1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0" y="128016"/>
            <a:ext cx="4453128" cy="52120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主题突破练</a:t>
            </a:r>
            <a:endParaRPr lang="en-US" sz="2800" dirty="0"/>
          </a:p>
        </p:txBody>
      </p:sp>
      <p:pic>
        <p:nvPicPr>
          <p:cNvPr id="4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01584" y="82296"/>
            <a:ext cx="1261872" cy="530352"/>
          </a:xfrm>
          <a:prstGeom prst="rect">
            <a:avLst/>
          </a:prstGeom>
        </p:spPr>
      </p:pic>
      <p:pic>
        <p:nvPicPr>
          <p:cNvPr id="5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09176" y="82296"/>
            <a:ext cx="1261872" cy="530352"/>
          </a:xfrm>
          <a:prstGeom prst="rect">
            <a:avLst/>
          </a:prstGeom>
        </p:spPr>
      </p:pic>
      <p:pic>
        <p:nvPicPr>
          <p:cNvPr id="6" name="MasterShapeName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716768" y="82296"/>
            <a:ext cx="1261872" cy="530352"/>
          </a:xfrm>
          <a:prstGeom prst="rect">
            <a:avLst/>
          </a:prstGeom>
        </p:spPr>
      </p:pic>
      <p:sp>
        <p:nvSpPr>
          <p:cNvPr id="7" name="MasterShapeName?linknodeid=4ed207239&amp;color=RGB(0,0,0)">
            <a:hlinkClick r:id="rId5" action="ppaction://hlinksldjump"/>
          </p:cNvPr>
          <p:cNvSpPr/>
          <p:nvPr/>
        </p:nvSpPr>
        <p:spPr>
          <a:xfrm>
            <a:off x="8101584" y="82296"/>
            <a:ext cx="1261872" cy="53035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1800" b="1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刷真题</a:t>
            </a:r>
            <a:endParaRPr lang="en-US" sz="1800" dirty="0"/>
          </a:p>
        </p:txBody>
      </p:sp>
      <p:sp>
        <p:nvSpPr>
          <p:cNvPr id="8" name="MasterShapeName?linknodeid=f854d9c1d&amp;color=RGB(0,0,0)">
            <a:hlinkClick r:id="rId6" action="ppaction://hlinksldjump"/>
          </p:cNvPr>
          <p:cNvSpPr/>
          <p:nvPr/>
        </p:nvSpPr>
        <p:spPr>
          <a:xfrm>
            <a:off x="9409176" y="82296"/>
            <a:ext cx="1261872" cy="53035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1800" b="1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刷主题</a:t>
            </a:r>
            <a:endParaRPr lang="en-US" sz="1800" dirty="0"/>
          </a:p>
        </p:txBody>
      </p:sp>
      <p:sp>
        <p:nvSpPr>
          <p:cNvPr id="9" name="MasterShapeName?linknodeid=03a7e4ca6&amp;color=RGB(0,0,0)">
            <a:hlinkClick r:id="rId7" action="ppaction://hlinksldjump"/>
          </p:cNvPr>
          <p:cNvSpPr/>
          <p:nvPr/>
        </p:nvSpPr>
        <p:spPr>
          <a:xfrm>
            <a:off x="10716768" y="82296"/>
            <a:ext cx="1261872" cy="53035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1800" b="1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刷综合</a:t>
            </a:r>
            <a:endParaRPr lang="en-US" sz="1800" dirty="0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刷综合#df=03a7e4ca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0" y="128016"/>
            <a:ext cx="4453128" cy="52120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全国真题检测练</a:t>
            </a:r>
            <a:endParaRPr lang="en-US" sz="2800" dirty="0"/>
          </a:p>
        </p:txBody>
      </p:sp>
      <p:pic>
        <p:nvPicPr>
          <p:cNvPr id="4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01584" y="82296"/>
            <a:ext cx="1261872" cy="530352"/>
          </a:xfrm>
          <a:prstGeom prst="rect">
            <a:avLst/>
          </a:prstGeom>
        </p:spPr>
      </p:pic>
      <p:pic>
        <p:nvPicPr>
          <p:cNvPr id="5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09176" y="82296"/>
            <a:ext cx="1261872" cy="530352"/>
          </a:xfrm>
          <a:prstGeom prst="rect">
            <a:avLst/>
          </a:prstGeom>
        </p:spPr>
      </p:pic>
      <p:pic>
        <p:nvPicPr>
          <p:cNvPr id="6" name="MasterShapeName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716768" y="82296"/>
            <a:ext cx="1261872" cy="530352"/>
          </a:xfrm>
          <a:prstGeom prst="rect">
            <a:avLst/>
          </a:prstGeom>
        </p:spPr>
      </p:pic>
      <p:sp>
        <p:nvSpPr>
          <p:cNvPr id="7" name="MasterShapeName?linknodeid=4ed207239&amp;color=RGB(0,0,0)">
            <a:hlinkClick r:id="rId5" action="ppaction://hlinksldjump"/>
          </p:cNvPr>
          <p:cNvSpPr/>
          <p:nvPr/>
        </p:nvSpPr>
        <p:spPr>
          <a:xfrm>
            <a:off x="8101584" y="82296"/>
            <a:ext cx="1261872" cy="53035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1800" b="1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刷真题</a:t>
            </a:r>
            <a:endParaRPr lang="en-US" sz="1800" dirty="0"/>
          </a:p>
        </p:txBody>
      </p:sp>
      <p:sp>
        <p:nvSpPr>
          <p:cNvPr id="8" name="MasterShapeName?linknodeid=f854d9c1d&amp;color=RGB(0,0,0)">
            <a:hlinkClick r:id="rId6" action="ppaction://hlinksldjump"/>
          </p:cNvPr>
          <p:cNvSpPr/>
          <p:nvPr/>
        </p:nvSpPr>
        <p:spPr>
          <a:xfrm>
            <a:off x="9409176" y="82296"/>
            <a:ext cx="1261872" cy="53035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1800" b="1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刷主题</a:t>
            </a:r>
            <a:endParaRPr lang="en-US" sz="1800" dirty="0"/>
          </a:p>
        </p:txBody>
      </p:sp>
      <p:sp>
        <p:nvSpPr>
          <p:cNvPr id="9" name="MasterShapeName?linknodeid=03a7e4ca6&amp;color=RGB(0,0,0)">
            <a:hlinkClick r:id="rId7" action="ppaction://hlinksldjump"/>
          </p:cNvPr>
          <p:cNvSpPr/>
          <p:nvPr/>
        </p:nvSpPr>
        <p:spPr>
          <a:xfrm>
            <a:off x="10716768" y="82296"/>
            <a:ext cx="1261872" cy="53035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1800" b="1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刷综合</a:t>
            </a:r>
            <a:endParaRPr lang="en-US" sz="1800" dirty="0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chinese#pid=66f27fe7379202f811563c6b#tid=6709d39f94bd19000a8af922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261872" y="2432304"/>
            <a:ext cx="1097280" cy="2295144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12264" y="3593592"/>
            <a:ext cx="8229600" cy="4572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0" y="128016"/>
            <a:ext cx="4453128" cy="521208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刷真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0" y="128016"/>
            <a:ext cx="4453128" cy="521208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pic>
        <p:nvPicPr>
          <p:cNvPr id="4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01584" y="82296"/>
            <a:ext cx="1261872" cy="530352"/>
          </a:xfrm>
          <a:prstGeom prst="rect">
            <a:avLst/>
          </a:prstGeom>
        </p:spPr>
      </p:pic>
      <p:pic>
        <p:nvPicPr>
          <p:cNvPr id="5" name="MasterShapeName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409176" y="82296"/>
            <a:ext cx="1261872" cy="530352"/>
          </a:xfrm>
          <a:prstGeom prst="rect">
            <a:avLst/>
          </a:prstGeom>
        </p:spPr>
      </p:pic>
      <p:pic>
        <p:nvPicPr>
          <p:cNvPr id="6" name="MasterShapeName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716768" y="82296"/>
            <a:ext cx="1261872" cy="530352"/>
          </a:xfrm>
          <a:prstGeom prst="rect">
            <a:avLst/>
          </a:prstGeom>
        </p:spPr>
      </p:pic>
      <p:sp>
        <p:nvSpPr>
          <p:cNvPr id="7" name="MasterShapeName?linknodeid=4ed207239&amp;color=RGB(0,0,0)">
            <a:hlinkClick r:id="" action="ppaction://noaction"/>
          </p:cNvPr>
          <p:cNvSpPr/>
          <p:nvPr/>
        </p:nvSpPr>
        <p:spPr>
          <a:xfrm>
            <a:off x="8101584" y="82296"/>
            <a:ext cx="1261872" cy="53035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1800" b="1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刷真题</a:t>
            </a:r>
            <a:endParaRPr lang="en-US" sz="1800" dirty="0"/>
          </a:p>
        </p:txBody>
      </p:sp>
      <p:sp>
        <p:nvSpPr>
          <p:cNvPr id="8" name="MasterShapeName?linknodeid=f854d9c1d&amp;color=RGB(0,0,0)">
            <a:hlinkClick r:id="" action="ppaction://noaction"/>
          </p:cNvPr>
          <p:cNvSpPr/>
          <p:nvPr/>
        </p:nvSpPr>
        <p:spPr>
          <a:xfrm>
            <a:off x="9409176" y="82296"/>
            <a:ext cx="1261872" cy="53035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1800" b="1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刷主题</a:t>
            </a:r>
            <a:endParaRPr lang="en-US" sz="1800" dirty="0"/>
          </a:p>
        </p:txBody>
      </p:sp>
      <p:sp>
        <p:nvSpPr>
          <p:cNvPr id="9" name="MasterShapeName?linknodeid=03a7e4ca6&amp;color=RGB(0,0,0)">
            <a:hlinkClick r:id="" action="ppaction://noaction"/>
          </p:cNvPr>
          <p:cNvSpPr/>
          <p:nvPr/>
        </p:nvSpPr>
        <p:spPr>
          <a:xfrm>
            <a:off x="10716768" y="82296"/>
            <a:ext cx="1261872" cy="53035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1800" b="1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刷综合</a:t>
            </a:r>
            <a:endParaRPr lang="en-US" sz="1800" dirty="0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刷主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0" y="128016"/>
            <a:ext cx="4453128" cy="521208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pic>
        <p:nvPicPr>
          <p:cNvPr id="4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01584" y="82296"/>
            <a:ext cx="1261872" cy="530352"/>
          </a:xfrm>
          <a:prstGeom prst="rect">
            <a:avLst/>
          </a:prstGeom>
        </p:spPr>
      </p:pic>
      <p:pic>
        <p:nvPicPr>
          <p:cNvPr id="5" name="MasterShapeName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409176" y="82296"/>
            <a:ext cx="1261872" cy="530352"/>
          </a:xfrm>
          <a:prstGeom prst="rect">
            <a:avLst/>
          </a:prstGeom>
        </p:spPr>
      </p:pic>
      <p:pic>
        <p:nvPicPr>
          <p:cNvPr id="6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16768" y="82296"/>
            <a:ext cx="1261872" cy="530352"/>
          </a:xfrm>
          <a:prstGeom prst="rect">
            <a:avLst/>
          </a:prstGeom>
        </p:spPr>
      </p:pic>
      <p:sp>
        <p:nvSpPr>
          <p:cNvPr id="7" name="MasterShapeName?linknodeid=4ed207239&amp;color=RGB(0,0,0)">
            <a:hlinkClick r:id="" action="ppaction://noaction"/>
          </p:cNvPr>
          <p:cNvSpPr/>
          <p:nvPr/>
        </p:nvSpPr>
        <p:spPr>
          <a:xfrm>
            <a:off x="8101584" y="82296"/>
            <a:ext cx="1261872" cy="53035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1800" b="1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刷真题</a:t>
            </a:r>
            <a:endParaRPr lang="en-US" sz="1800" dirty="0"/>
          </a:p>
        </p:txBody>
      </p:sp>
      <p:sp>
        <p:nvSpPr>
          <p:cNvPr id="8" name="MasterShapeName?linknodeid=f854d9c1d&amp;color=RGB(0,0,0)">
            <a:hlinkClick r:id="" action="ppaction://noaction"/>
          </p:cNvPr>
          <p:cNvSpPr/>
          <p:nvPr/>
        </p:nvSpPr>
        <p:spPr>
          <a:xfrm>
            <a:off x="9409176" y="82296"/>
            <a:ext cx="1261872" cy="53035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1800" b="1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刷主题</a:t>
            </a:r>
            <a:endParaRPr lang="en-US" sz="1800" dirty="0"/>
          </a:p>
        </p:txBody>
      </p:sp>
      <p:sp>
        <p:nvSpPr>
          <p:cNvPr id="9" name="MasterShapeName?linknodeid=03a7e4ca6&amp;color=RGB(0,0,0)">
            <a:hlinkClick r:id="" action="ppaction://noaction"/>
          </p:cNvPr>
          <p:cNvSpPr/>
          <p:nvPr/>
        </p:nvSpPr>
        <p:spPr>
          <a:xfrm>
            <a:off x="10716768" y="82296"/>
            <a:ext cx="1261872" cy="53035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1800" b="1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刷综合</a:t>
            </a:r>
            <a:endParaRPr lang="en-US" sz="1800" dirty="0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刷综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0" y="128016"/>
            <a:ext cx="4453128" cy="521208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pic>
        <p:nvPicPr>
          <p:cNvPr id="4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01584" y="82296"/>
            <a:ext cx="1261872" cy="530352"/>
          </a:xfrm>
          <a:prstGeom prst="rect">
            <a:avLst/>
          </a:prstGeom>
        </p:spPr>
      </p:pic>
      <p:pic>
        <p:nvPicPr>
          <p:cNvPr id="5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09176" y="82296"/>
            <a:ext cx="1261872" cy="530352"/>
          </a:xfrm>
          <a:prstGeom prst="rect">
            <a:avLst/>
          </a:prstGeom>
        </p:spPr>
      </p:pic>
      <p:pic>
        <p:nvPicPr>
          <p:cNvPr id="6" name="MasterShapeName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716768" y="82296"/>
            <a:ext cx="1261872" cy="530352"/>
          </a:xfrm>
          <a:prstGeom prst="rect">
            <a:avLst/>
          </a:prstGeom>
        </p:spPr>
      </p:pic>
      <p:sp>
        <p:nvSpPr>
          <p:cNvPr id="7" name="MasterShapeName?linknodeid=4ed207239&amp;color=RGB(0,0,0)">
            <a:hlinkClick r:id="" action="ppaction://noaction"/>
          </p:cNvPr>
          <p:cNvSpPr/>
          <p:nvPr/>
        </p:nvSpPr>
        <p:spPr>
          <a:xfrm>
            <a:off x="8101584" y="82296"/>
            <a:ext cx="1261872" cy="53035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1800" b="1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刷真题</a:t>
            </a:r>
            <a:endParaRPr lang="en-US" sz="1800" dirty="0"/>
          </a:p>
        </p:txBody>
      </p:sp>
      <p:sp>
        <p:nvSpPr>
          <p:cNvPr id="8" name="MasterShapeName?linknodeid=f854d9c1d&amp;color=RGB(0,0,0)">
            <a:hlinkClick r:id="" action="ppaction://noaction"/>
          </p:cNvPr>
          <p:cNvSpPr/>
          <p:nvPr/>
        </p:nvSpPr>
        <p:spPr>
          <a:xfrm>
            <a:off x="9409176" y="82296"/>
            <a:ext cx="1261872" cy="53035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1800" b="1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刷主题</a:t>
            </a:r>
            <a:endParaRPr lang="en-US" sz="1800" dirty="0"/>
          </a:p>
        </p:txBody>
      </p:sp>
      <p:sp>
        <p:nvSpPr>
          <p:cNvPr id="9" name="MasterShapeName?linknodeid=03a7e4ca6&amp;color=RGB(0,0,0)">
            <a:hlinkClick r:id="" action="ppaction://noaction"/>
          </p:cNvPr>
          <p:cNvSpPr/>
          <p:nvPr/>
        </p:nvSpPr>
        <p:spPr>
          <a:xfrm>
            <a:off x="10716768" y="82296"/>
            <a:ext cx="1261872" cy="53035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1800" b="1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刷综合</a:t>
            </a:r>
            <a:endParaRPr lang="en-US" sz="1800" dirty="0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目录#mc=目录配置2#6e544579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261872" y="2432304"/>
            <a:ext cx="1097280" cy="2295144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4" name="C_0#auto_editor_catalog_4?lid=4ed207239&amp;cid=4ed207239&amp;vtp=1">
            <a:hlinkClick r:id="" action="ppaction://noaction"/>
          </p:cNvPr>
          <p:cNvSpPr/>
          <p:nvPr/>
        </p:nvSpPr>
        <p:spPr>
          <a:xfrm>
            <a:off x="2569464" y="2139696"/>
            <a:ext cx="832104" cy="576072"/>
          </a:xfrm>
          <a:prstGeom prst="rect">
            <a:avLst/>
          </a:prstGeom>
          <a:solidFill>
            <a:srgbClr val="BDD7EE"/>
          </a:solidFill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28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</a:t>
            </a:r>
            <a:endParaRPr lang="en-US" sz="2800" dirty="0"/>
          </a:p>
        </p:txBody>
      </p:sp>
      <p:sp>
        <p:nvSpPr>
          <p:cNvPr id="5" name="C_0#auto_editor_catalog_4?lid=f854d9c1d&amp;cid=f854d9c1d&amp;vtp=1">
            <a:hlinkClick r:id="" action="ppaction://noaction"/>
          </p:cNvPr>
          <p:cNvSpPr/>
          <p:nvPr/>
        </p:nvSpPr>
        <p:spPr>
          <a:xfrm>
            <a:off x="2569464" y="3081528"/>
            <a:ext cx="832104" cy="576072"/>
          </a:xfrm>
          <a:prstGeom prst="rect">
            <a:avLst/>
          </a:prstGeom>
          <a:solidFill>
            <a:srgbClr val="BDD7EE"/>
          </a:solidFill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28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endParaRPr lang="en-US" sz="2800" dirty="0"/>
          </a:p>
        </p:txBody>
      </p:sp>
      <p:sp>
        <p:nvSpPr>
          <p:cNvPr id="6" name="C_0#auto_editor_catalog_4?lid=03a7e4ca6&amp;cid=03a7e4ca6&amp;vtp=1">
            <a:hlinkClick r:id="" action="ppaction://noaction"/>
          </p:cNvPr>
          <p:cNvSpPr/>
          <p:nvPr/>
        </p:nvSpPr>
        <p:spPr>
          <a:xfrm>
            <a:off x="2569464" y="4014216"/>
            <a:ext cx="832104" cy="576072"/>
          </a:xfrm>
          <a:prstGeom prst="rect">
            <a:avLst/>
          </a:prstGeom>
          <a:solidFill>
            <a:srgbClr val="BDD7EE"/>
          </a:solidFill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28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#df=6e544579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0" y="128016"/>
            <a:ext cx="4453128" cy="52120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>
              <a:lnSpc>
                <a:spcPct val="100000"/>
              </a:lnSpc>
            </a:pPr>
            <a:r>
              <a:rPr lang="en-US" sz="2400" b="0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专题六 文言文阅读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刷真题#df=4ed20723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0" y="128016"/>
            <a:ext cx="4453128" cy="52120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浙江真题诊断练</a:t>
            </a:r>
            <a:endParaRPr lang="en-US" sz="2800" dirty="0"/>
          </a:p>
        </p:txBody>
      </p:sp>
      <p:pic>
        <p:nvPicPr>
          <p:cNvPr id="4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01584" y="82296"/>
            <a:ext cx="1261872" cy="530352"/>
          </a:xfrm>
          <a:prstGeom prst="rect">
            <a:avLst/>
          </a:prstGeom>
        </p:spPr>
      </p:pic>
      <p:pic>
        <p:nvPicPr>
          <p:cNvPr id="5" name="MasterShapeName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409176" y="82296"/>
            <a:ext cx="1261872" cy="530352"/>
          </a:xfrm>
          <a:prstGeom prst="rect">
            <a:avLst/>
          </a:prstGeom>
        </p:spPr>
      </p:pic>
      <p:pic>
        <p:nvPicPr>
          <p:cNvPr id="6" name="MasterShapeName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716768" y="82296"/>
            <a:ext cx="1261872" cy="530352"/>
          </a:xfrm>
          <a:prstGeom prst="rect">
            <a:avLst/>
          </a:prstGeom>
        </p:spPr>
      </p:pic>
      <p:sp>
        <p:nvSpPr>
          <p:cNvPr id="7" name="MasterShapeName?linknodeid=4ed207239&amp;color=RGB(0,0,0)">
            <a:hlinkClick r:id="" action="ppaction://noaction"/>
          </p:cNvPr>
          <p:cNvSpPr/>
          <p:nvPr/>
        </p:nvSpPr>
        <p:spPr>
          <a:xfrm>
            <a:off x="8101584" y="82296"/>
            <a:ext cx="1261872" cy="53035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1800" b="1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刷真题</a:t>
            </a:r>
            <a:endParaRPr lang="en-US" sz="1800" dirty="0"/>
          </a:p>
        </p:txBody>
      </p:sp>
      <p:sp>
        <p:nvSpPr>
          <p:cNvPr id="8" name="MasterShapeName?linknodeid=f854d9c1d&amp;color=RGB(0,0,0)">
            <a:hlinkClick r:id="" action="ppaction://noaction"/>
          </p:cNvPr>
          <p:cNvSpPr/>
          <p:nvPr/>
        </p:nvSpPr>
        <p:spPr>
          <a:xfrm>
            <a:off x="9409176" y="82296"/>
            <a:ext cx="1261872" cy="53035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1800" b="1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刷主题</a:t>
            </a:r>
            <a:endParaRPr lang="en-US" sz="1800" dirty="0"/>
          </a:p>
        </p:txBody>
      </p:sp>
      <p:sp>
        <p:nvSpPr>
          <p:cNvPr id="9" name="MasterShapeName?linknodeid=03a7e4ca6&amp;color=RGB(0,0,0)">
            <a:hlinkClick r:id="" action="ppaction://noaction"/>
          </p:cNvPr>
          <p:cNvSpPr/>
          <p:nvPr/>
        </p:nvSpPr>
        <p:spPr>
          <a:xfrm>
            <a:off x="10716768" y="82296"/>
            <a:ext cx="1261872" cy="53035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1800" b="1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刷综合</a:t>
            </a:r>
            <a:endParaRPr lang="en-US" sz="1800" dirty="0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刷真题#df=f854d9c1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0" y="128016"/>
            <a:ext cx="4453128" cy="52120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主题突破练</a:t>
            </a:r>
            <a:endParaRPr lang="en-US" sz="2800" dirty="0"/>
          </a:p>
        </p:txBody>
      </p:sp>
      <p:pic>
        <p:nvPicPr>
          <p:cNvPr id="4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01584" y="82296"/>
            <a:ext cx="1261872" cy="530352"/>
          </a:xfrm>
          <a:prstGeom prst="rect">
            <a:avLst/>
          </a:prstGeom>
        </p:spPr>
      </p:pic>
      <p:pic>
        <p:nvPicPr>
          <p:cNvPr id="5" name="MasterShapeName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409176" y="82296"/>
            <a:ext cx="1261872" cy="530352"/>
          </a:xfrm>
          <a:prstGeom prst="rect">
            <a:avLst/>
          </a:prstGeom>
        </p:spPr>
      </p:pic>
      <p:pic>
        <p:nvPicPr>
          <p:cNvPr id="6" name="MasterShapeName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716768" y="82296"/>
            <a:ext cx="1261872" cy="530352"/>
          </a:xfrm>
          <a:prstGeom prst="rect">
            <a:avLst/>
          </a:prstGeom>
        </p:spPr>
      </p:pic>
      <p:sp>
        <p:nvSpPr>
          <p:cNvPr id="7" name="MasterShapeName?linknodeid=4ed207239&amp;color=RGB(0,0,0)">
            <a:hlinkClick r:id="" action="ppaction://noaction"/>
          </p:cNvPr>
          <p:cNvSpPr/>
          <p:nvPr/>
        </p:nvSpPr>
        <p:spPr>
          <a:xfrm>
            <a:off x="8101584" y="82296"/>
            <a:ext cx="1261872" cy="53035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1800" b="1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刷真题</a:t>
            </a:r>
            <a:endParaRPr lang="en-US" sz="1800" dirty="0"/>
          </a:p>
        </p:txBody>
      </p:sp>
      <p:sp>
        <p:nvSpPr>
          <p:cNvPr id="8" name="MasterShapeName?linknodeid=f854d9c1d&amp;color=RGB(0,0,0)">
            <a:hlinkClick r:id="" action="ppaction://noaction"/>
          </p:cNvPr>
          <p:cNvSpPr/>
          <p:nvPr/>
        </p:nvSpPr>
        <p:spPr>
          <a:xfrm>
            <a:off x="9409176" y="82296"/>
            <a:ext cx="1261872" cy="53035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1800" b="1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刷主题</a:t>
            </a:r>
            <a:endParaRPr lang="en-US" sz="1800" dirty="0"/>
          </a:p>
        </p:txBody>
      </p:sp>
      <p:sp>
        <p:nvSpPr>
          <p:cNvPr id="9" name="MasterShapeName?linknodeid=03a7e4ca6&amp;color=RGB(0,0,0)">
            <a:hlinkClick r:id="" action="ppaction://noaction"/>
          </p:cNvPr>
          <p:cNvSpPr/>
          <p:nvPr/>
        </p:nvSpPr>
        <p:spPr>
          <a:xfrm>
            <a:off x="10716768" y="82296"/>
            <a:ext cx="1261872" cy="53035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1800" b="1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刷综合</a:t>
            </a:r>
            <a:endParaRPr lang="en-US" sz="1800" dirty="0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刷真题#df=03a7e4ca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0" y="128016"/>
            <a:ext cx="4453128" cy="52120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全国真题检测练</a:t>
            </a:r>
            <a:endParaRPr lang="en-US" sz="2800" dirty="0"/>
          </a:p>
        </p:txBody>
      </p:sp>
      <p:pic>
        <p:nvPicPr>
          <p:cNvPr id="4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01584" y="82296"/>
            <a:ext cx="1261872" cy="530352"/>
          </a:xfrm>
          <a:prstGeom prst="rect">
            <a:avLst/>
          </a:prstGeom>
        </p:spPr>
      </p:pic>
      <p:pic>
        <p:nvPicPr>
          <p:cNvPr id="5" name="MasterShapeName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409176" y="82296"/>
            <a:ext cx="1261872" cy="530352"/>
          </a:xfrm>
          <a:prstGeom prst="rect">
            <a:avLst/>
          </a:prstGeom>
        </p:spPr>
      </p:pic>
      <p:pic>
        <p:nvPicPr>
          <p:cNvPr id="6" name="MasterShapeName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716768" y="82296"/>
            <a:ext cx="1261872" cy="530352"/>
          </a:xfrm>
          <a:prstGeom prst="rect">
            <a:avLst/>
          </a:prstGeom>
        </p:spPr>
      </p:pic>
      <p:sp>
        <p:nvSpPr>
          <p:cNvPr id="7" name="MasterShapeName?linknodeid=4ed207239&amp;color=RGB(0,0,0)">
            <a:hlinkClick r:id="" action="ppaction://noaction"/>
          </p:cNvPr>
          <p:cNvSpPr/>
          <p:nvPr/>
        </p:nvSpPr>
        <p:spPr>
          <a:xfrm>
            <a:off x="8101584" y="82296"/>
            <a:ext cx="1261872" cy="53035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1800" b="1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刷真题</a:t>
            </a:r>
            <a:endParaRPr lang="en-US" sz="1800" dirty="0"/>
          </a:p>
        </p:txBody>
      </p:sp>
      <p:sp>
        <p:nvSpPr>
          <p:cNvPr id="8" name="MasterShapeName?linknodeid=f854d9c1d&amp;color=RGB(0,0,0)">
            <a:hlinkClick r:id="" action="ppaction://noaction"/>
          </p:cNvPr>
          <p:cNvSpPr/>
          <p:nvPr/>
        </p:nvSpPr>
        <p:spPr>
          <a:xfrm>
            <a:off x="9409176" y="82296"/>
            <a:ext cx="1261872" cy="53035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1800" b="1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刷主题</a:t>
            </a:r>
            <a:endParaRPr lang="en-US" sz="1800" dirty="0"/>
          </a:p>
        </p:txBody>
      </p:sp>
      <p:sp>
        <p:nvSpPr>
          <p:cNvPr id="9" name="MasterShapeName?linknodeid=03a7e4ca6&amp;color=RGB(0,0,0)">
            <a:hlinkClick r:id="" action="ppaction://noaction"/>
          </p:cNvPr>
          <p:cNvSpPr/>
          <p:nvPr/>
        </p:nvSpPr>
        <p:spPr>
          <a:xfrm>
            <a:off x="10716768" y="82296"/>
            <a:ext cx="1261872" cy="53035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1800" b="1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刷综合</a:t>
            </a:r>
            <a:endParaRPr lang="en-US" sz="1800" dirty="0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刷主题#df=45d34081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0" y="128016"/>
            <a:ext cx="4453128" cy="52120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主题1 人物传记</a:t>
            </a:r>
            <a:endParaRPr lang="en-US" sz="2800" dirty="0"/>
          </a:p>
        </p:txBody>
      </p:sp>
      <p:pic>
        <p:nvPicPr>
          <p:cNvPr id="4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01584" y="82296"/>
            <a:ext cx="1261872" cy="530352"/>
          </a:xfrm>
          <a:prstGeom prst="rect">
            <a:avLst/>
          </a:prstGeom>
        </p:spPr>
      </p:pic>
      <p:pic>
        <p:nvPicPr>
          <p:cNvPr id="5" name="MasterShapeName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409176" y="82296"/>
            <a:ext cx="1261872" cy="530352"/>
          </a:xfrm>
          <a:prstGeom prst="rect">
            <a:avLst/>
          </a:prstGeom>
        </p:spPr>
      </p:pic>
      <p:pic>
        <p:nvPicPr>
          <p:cNvPr id="6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16768" y="82296"/>
            <a:ext cx="1261872" cy="530352"/>
          </a:xfrm>
          <a:prstGeom prst="rect">
            <a:avLst/>
          </a:prstGeom>
        </p:spPr>
      </p:pic>
      <p:sp>
        <p:nvSpPr>
          <p:cNvPr id="7" name="MasterShapeName?linknodeid=4ed207239&amp;color=RGB(0,0,0)">
            <a:hlinkClick r:id="" action="ppaction://noaction"/>
          </p:cNvPr>
          <p:cNvSpPr/>
          <p:nvPr/>
        </p:nvSpPr>
        <p:spPr>
          <a:xfrm>
            <a:off x="8101584" y="82296"/>
            <a:ext cx="1261872" cy="53035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1800" b="1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刷真题</a:t>
            </a:r>
            <a:endParaRPr lang="en-US" sz="1800" dirty="0"/>
          </a:p>
        </p:txBody>
      </p:sp>
      <p:sp>
        <p:nvSpPr>
          <p:cNvPr id="8" name="MasterShapeName?linknodeid=f854d9c1d&amp;color=RGB(0,0,0)">
            <a:hlinkClick r:id="" action="ppaction://noaction"/>
          </p:cNvPr>
          <p:cNvSpPr/>
          <p:nvPr/>
        </p:nvSpPr>
        <p:spPr>
          <a:xfrm>
            <a:off x="9409176" y="82296"/>
            <a:ext cx="1261872" cy="53035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1800" b="1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刷主题</a:t>
            </a:r>
            <a:endParaRPr lang="en-US" sz="1800" dirty="0"/>
          </a:p>
        </p:txBody>
      </p:sp>
      <p:sp>
        <p:nvSpPr>
          <p:cNvPr id="9" name="MasterShapeName?linknodeid=03a7e4ca6&amp;color=RGB(0,0,0)">
            <a:hlinkClick r:id="" action="ppaction://noaction"/>
          </p:cNvPr>
          <p:cNvSpPr/>
          <p:nvPr/>
        </p:nvSpPr>
        <p:spPr>
          <a:xfrm>
            <a:off x="10716768" y="82296"/>
            <a:ext cx="1261872" cy="53035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1800" b="1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刷综合</a:t>
            </a:r>
            <a:endParaRPr lang="en-US" sz="1800" dirty="0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刷主题#df=c94249d3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0" y="128016"/>
            <a:ext cx="4453128" cy="52120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主题2 记游记事</a:t>
            </a:r>
            <a:endParaRPr lang="en-US" sz="2800" dirty="0"/>
          </a:p>
        </p:txBody>
      </p:sp>
      <p:pic>
        <p:nvPicPr>
          <p:cNvPr id="4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01584" y="82296"/>
            <a:ext cx="1261872" cy="530352"/>
          </a:xfrm>
          <a:prstGeom prst="rect">
            <a:avLst/>
          </a:prstGeom>
        </p:spPr>
      </p:pic>
      <p:pic>
        <p:nvPicPr>
          <p:cNvPr id="5" name="MasterShapeName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409176" y="82296"/>
            <a:ext cx="1261872" cy="530352"/>
          </a:xfrm>
          <a:prstGeom prst="rect">
            <a:avLst/>
          </a:prstGeom>
        </p:spPr>
      </p:pic>
      <p:pic>
        <p:nvPicPr>
          <p:cNvPr id="6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16768" y="82296"/>
            <a:ext cx="1261872" cy="530352"/>
          </a:xfrm>
          <a:prstGeom prst="rect">
            <a:avLst/>
          </a:prstGeom>
        </p:spPr>
      </p:pic>
      <p:sp>
        <p:nvSpPr>
          <p:cNvPr id="7" name="MasterShapeName?linknodeid=4ed207239&amp;color=RGB(0,0,0)">
            <a:hlinkClick r:id="" action="ppaction://noaction"/>
          </p:cNvPr>
          <p:cNvSpPr/>
          <p:nvPr/>
        </p:nvSpPr>
        <p:spPr>
          <a:xfrm>
            <a:off x="8101584" y="82296"/>
            <a:ext cx="1261872" cy="53035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1800" b="1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刷真题</a:t>
            </a:r>
            <a:endParaRPr lang="en-US" sz="1800" dirty="0"/>
          </a:p>
        </p:txBody>
      </p:sp>
      <p:sp>
        <p:nvSpPr>
          <p:cNvPr id="8" name="MasterShapeName?linknodeid=f854d9c1d&amp;color=RGB(0,0,0)">
            <a:hlinkClick r:id="" action="ppaction://noaction"/>
          </p:cNvPr>
          <p:cNvSpPr/>
          <p:nvPr/>
        </p:nvSpPr>
        <p:spPr>
          <a:xfrm>
            <a:off x="9409176" y="82296"/>
            <a:ext cx="1261872" cy="53035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1800" b="1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刷主题</a:t>
            </a:r>
            <a:endParaRPr lang="en-US" sz="1800" dirty="0"/>
          </a:p>
        </p:txBody>
      </p:sp>
      <p:sp>
        <p:nvSpPr>
          <p:cNvPr id="9" name="MasterShapeName?linknodeid=03a7e4ca6&amp;color=RGB(0,0,0)">
            <a:hlinkClick r:id="" action="ppaction://noaction"/>
          </p:cNvPr>
          <p:cNvSpPr/>
          <p:nvPr/>
        </p:nvSpPr>
        <p:spPr>
          <a:xfrm>
            <a:off x="10716768" y="82296"/>
            <a:ext cx="1261872" cy="53035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1800" b="1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刷综合</a:t>
            </a:r>
            <a:endParaRPr lang="en-US" sz="1800" dirty="0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刷主题#df=cc693d46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0" y="128016"/>
            <a:ext cx="4453128" cy="52120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主题3 论说书表</a:t>
            </a:r>
            <a:endParaRPr lang="en-US" sz="2800" dirty="0"/>
          </a:p>
        </p:txBody>
      </p:sp>
      <p:pic>
        <p:nvPicPr>
          <p:cNvPr id="4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01584" y="82296"/>
            <a:ext cx="1261872" cy="530352"/>
          </a:xfrm>
          <a:prstGeom prst="rect">
            <a:avLst/>
          </a:prstGeom>
        </p:spPr>
      </p:pic>
      <p:pic>
        <p:nvPicPr>
          <p:cNvPr id="5" name="MasterShapeName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409176" y="82296"/>
            <a:ext cx="1261872" cy="530352"/>
          </a:xfrm>
          <a:prstGeom prst="rect">
            <a:avLst/>
          </a:prstGeom>
        </p:spPr>
      </p:pic>
      <p:pic>
        <p:nvPicPr>
          <p:cNvPr id="6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16768" y="82296"/>
            <a:ext cx="1261872" cy="530352"/>
          </a:xfrm>
          <a:prstGeom prst="rect">
            <a:avLst/>
          </a:prstGeom>
        </p:spPr>
      </p:pic>
      <p:sp>
        <p:nvSpPr>
          <p:cNvPr id="7" name="MasterShapeName?linknodeid=4ed207239&amp;color=RGB(0,0,0)">
            <a:hlinkClick r:id="" action="ppaction://noaction"/>
          </p:cNvPr>
          <p:cNvSpPr/>
          <p:nvPr/>
        </p:nvSpPr>
        <p:spPr>
          <a:xfrm>
            <a:off x="8101584" y="82296"/>
            <a:ext cx="1261872" cy="53035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1800" b="1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刷真题</a:t>
            </a:r>
            <a:endParaRPr lang="en-US" sz="1800" dirty="0"/>
          </a:p>
        </p:txBody>
      </p:sp>
      <p:sp>
        <p:nvSpPr>
          <p:cNvPr id="8" name="MasterShapeName?linknodeid=f854d9c1d&amp;color=RGB(0,0,0)">
            <a:hlinkClick r:id="" action="ppaction://noaction"/>
          </p:cNvPr>
          <p:cNvSpPr/>
          <p:nvPr/>
        </p:nvSpPr>
        <p:spPr>
          <a:xfrm>
            <a:off x="9409176" y="82296"/>
            <a:ext cx="1261872" cy="53035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1800" b="1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刷主题</a:t>
            </a:r>
            <a:endParaRPr lang="en-US" sz="1800" dirty="0"/>
          </a:p>
        </p:txBody>
      </p:sp>
      <p:sp>
        <p:nvSpPr>
          <p:cNvPr id="9" name="MasterShapeName?linknodeid=03a7e4ca6&amp;color=RGB(0,0,0)">
            <a:hlinkClick r:id="" action="ppaction://noaction"/>
          </p:cNvPr>
          <p:cNvSpPr/>
          <p:nvPr/>
        </p:nvSpPr>
        <p:spPr>
          <a:xfrm>
            <a:off x="10716768" y="82296"/>
            <a:ext cx="1261872" cy="53035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1800" b="1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刷综合</a:t>
            </a:r>
            <a:endParaRPr lang="en-US" sz="1800" dirty="0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刷综合#df=4ed20723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0" y="128016"/>
            <a:ext cx="4453128" cy="52120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浙江真题诊断练</a:t>
            </a:r>
            <a:endParaRPr lang="en-US" sz="2800" dirty="0"/>
          </a:p>
        </p:txBody>
      </p:sp>
      <p:pic>
        <p:nvPicPr>
          <p:cNvPr id="4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01584" y="82296"/>
            <a:ext cx="1261872" cy="530352"/>
          </a:xfrm>
          <a:prstGeom prst="rect">
            <a:avLst/>
          </a:prstGeom>
        </p:spPr>
      </p:pic>
      <p:pic>
        <p:nvPicPr>
          <p:cNvPr id="5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09176" y="82296"/>
            <a:ext cx="1261872" cy="530352"/>
          </a:xfrm>
          <a:prstGeom prst="rect">
            <a:avLst/>
          </a:prstGeom>
        </p:spPr>
      </p:pic>
      <p:pic>
        <p:nvPicPr>
          <p:cNvPr id="6" name="MasterShapeName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716768" y="82296"/>
            <a:ext cx="1261872" cy="530352"/>
          </a:xfrm>
          <a:prstGeom prst="rect">
            <a:avLst/>
          </a:prstGeom>
        </p:spPr>
      </p:pic>
      <p:sp>
        <p:nvSpPr>
          <p:cNvPr id="7" name="MasterShapeName?linknodeid=4ed207239&amp;color=RGB(0,0,0)">
            <a:hlinkClick r:id="" action="ppaction://noaction"/>
          </p:cNvPr>
          <p:cNvSpPr/>
          <p:nvPr/>
        </p:nvSpPr>
        <p:spPr>
          <a:xfrm>
            <a:off x="8101584" y="82296"/>
            <a:ext cx="1261872" cy="53035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1800" b="1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刷真题</a:t>
            </a:r>
            <a:endParaRPr lang="en-US" sz="1800" dirty="0"/>
          </a:p>
        </p:txBody>
      </p:sp>
      <p:sp>
        <p:nvSpPr>
          <p:cNvPr id="8" name="MasterShapeName?linknodeid=f854d9c1d&amp;color=RGB(0,0,0)">
            <a:hlinkClick r:id="" action="ppaction://noaction"/>
          </p:cNvPr>
          <p:cNvSpPr/>
          <p:nvPr/>
        </p:nvSpPr>
        <p:spPr>
          <a:xfrm>
            <a:off x="9409176" y="82296"/>
            <a:ext cx="1261872" cy="53035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1800" b="1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刷主题</a:t>
            </a:r>
            <a:endParaRPr lang="en-US" sz="1800" dirty="0"/>
          </a:p>
        </p:txBody>
      </p:sp>
      <p:sp>
        <p:nvSpPr>
          <p:cNvPr id="9" name="MasterShapeName?linknodeid=03a7e4ca6&amp;color=RGB(0,0,0)">
            <a:hlinkClick r:id="" action="ppaction://noaction"/>
          </p:cNvPr>
          <p:cNvSpPr/>
          <p:nvPr/>
        </p:nvSpPr>
        <p:spPr>
          <a:xfrm>
            <a:off x="10716768" y="82296"/>
            <a:ext cx="1261872" cy="53035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1800" b="1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刷综合</a:t>
            </a:r>
            <a:endParaRPr lang="en-US" sz="1800" dirty="0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刷综合#df=f854d9c1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0" y="128016"/>
            <a:ext cx="4453128" cy="52120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主题突破练</a:t>
            </a:r>
            <a:endParaRPr lang="en-US" sz="2800" dirty="0"/>
          </a:p>
        </p:txBody>
      </p:sp>
      <p:pic>
        <p:nvPicPr>
          <p:cNvPr id="4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01584" y="82296"/>
            <a:ext cx="1261872" cy="530352"/>
          </a:xfrm>
          <a:prstGeom prst="rect">
            <a:avLst/>
          </a:prstGeom>
        </p:spPr>
      </p:pic>
      <p:pic>
        <p:nvPicPr>
          <p:cNvPr id="5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09176" y="82296"/>
            <a:ext cx="1261872" cy="530352"/>
          </a:xfrm>
          <a:prstGeom prst="rect">
            <a:avLst/>
          </a:prstGeom>
        </p:spPr>
      </p:pic>
      <p:pic>
        <p:nvPicPr>
          <p:cNvPr id="6" name="MasterShapeName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716768" y="82296"/>
            <a:ext cx="1261872" cy="530352"/>
          </a:xfrm>
          <a:prstGeom prst="rect">
            <a:avLst/>
          </a:prstGeom>
        </p:spPr>
      </p:pic>
      <p:sp>
        <p:nvSpPr>
          <p:cNvPr id="7" name="MasterShapeName?linknodeid=4ed207239&amp;color=RGB(0,0,0)">
            <a:hlinkClick r:id="" action="ppaction://noaction"/>
          </p:cNvPr>
          <p:cNvSpPr/>
          <p:nvPr/>
        </p:nvSpPr>
        <p:spPr>
          <a:xfrm>
            <a:off x="8101584" y="82296"/>
            <a:ext cx="1261872" cy="53035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1800" b="1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刷真题</a:t>
            </a:r>
            <a:endParaRPr lang="en-US" sz="1800" dirty="0"/>
          </a:p>
        </p:txBody>
      </p:sp>
      <p:sp>
        <p:nvSpPr>
          <p:cNvPr id="8" name="MasterShapeName?linknodeid=f854d9c1d&amp;color=RGB(0,0,0)">
            <a:hlinkClick r:id="" action="ppaction://noaction"/>
          </p:cNvPr>
          <p:cNvSpPr/>
          <p:nvPr/>
        </p:nvSpPr>
        <p:spPr>
          <a:xfrm>
            <a:off x="9409176" y="82296"/>
            <a:ext cx="1261872" cy="53035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1800" b="1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刷主题</a:t>
            </a:r>
            <a:endParaRPr lang="en-US" sz="1800" dirty="0"/>
          </a:p>
        </p:txBody>
      </p:sp>
      <p:sp>
        <p:nvSpPr>
          <p:cNvPr id="9" name="MasterShapeName?linknodeid=03a7e4ca6&amp;color=RGB(0,0,0)">
            <a:hlinkClick r:id="" action="ppaction://noaction"/>
          </p:cNvPr>
          <p:cNvSpPr/>
          <p:nvPr/>
        </p:nvSpPr>
        <p:spPr>
          <a:xfrm>
            <a:off x="10716768" y="82296"/>
            <a:ext cx="1261872" cy="53035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1800" b="1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刷综合</a:t>
            </a:r>
            <a:endParaRPr lang="en-US" sz="1800" dirty="0"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刷综合#df=03a7e4ca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0" y="128016"/>
            <a:ext cx="4453128" cy="52120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全国真题检测练</a:t>
            </a:r>
            <a:endParaRPr lang="en-US" sz="2800" dirty="0"/>
          </a:p>
        </p:txBody>
      </p:sp>
      <p:pic>
        <p:nvPicPr>
          <p:cNvPr id="4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01584" y="82296"/>
            <a:ext cx="1261872" cy="530352"/>
          </a:xfrm>
          <a:prstGeom prst="rect">
            <a:avLst/>
          </a:prstGeom>
        </p:spPr>
      </p:pic>
      <p:pic>
        <p:nvPicPr>
          <p:cNvPr id="5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09176" y="82296"/>
            <a:ext cx="1261872" cy="530352"/>
          </a:xfrm>
          <a:prstGeom prst="rect">
            <a:avLst/>
          </a:prstGeom>
        </p:spPr>
      </p:pic>
      <p:pic>
        <p:nvPicPr>
          <p:cNvPr id="6" name="MasterShapeName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716768" y="82296"/>
            <a:ext cx="1261872" cy="530352"/>
          </a:xfrm>
          <a:prstGeom prst="rect">
            <a:avLst/>
          </a:prstGeom>
        </p:spPr>
      </p:pic>
      <p:sp>
        <p:nvSpPr>
          <p:cNvPr id="7" name="MasterShapeName?linknodeid=4ed207239&amp;color=RGB(0,0,0)">
            <a:hlinkClick r:id="" action="ppaction://noaction"/>
          </p:cNvPr>
          <p:cNvSpPr/>
          <p:nvPr/>
        </p:nvSpPr>
        <p:spPr>
          <a:xfrm>
            <a:off x="8101584" y="82296"/>
            <a:ext cx="1261872" cy="53035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1800" b="1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刷真题</a:t>
            </a:r>
            <a:endParaRPr lang="en-US" sz="1800" dirty="0"/>
          </a:p>
        </p:txBody>
      </p:sp>
      <p:sp>
        <p:nvSpPr>
          <p:cNvPr id="8" name="MasterShapeName?linknodeid=f854d9c1d&amp;color=RGB(0,0,0)">
            <a:hlinkClick r:id="" action="ppaction://noaction"/>
          </p:cNvPr>
          <p:cNvSpPr/>
          <p:nvPr/>
        </p:nvSpPr>
        <p:spPr>
          <a:xfrm>
            <a:off x="9409176" y="82296"/>
            <a:ext cx="1261872" cy="53035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1800" b="1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刷主题</a:t>
            </a:r>
            <a:endParaRPr lang="en-US" sz="1800" dirty="0"/>
          </a:p>
        </p:txBody>
      </p:sp>
      <p:sp>
        <p:nvSpPr>
          <p:cNvPr id="9" name="MasterShapeName?linknodeid=03a7e4ca6&amp;color=RGB(0,0,0)">
            <a:hlinkClick r:id="" action="ppaction://noaction"/>
          </p:cNvPr>
          <p:cNvSpPr/>
          <p:nvPr/>
        </p:nvSpPr>
        <p:spPr>
          <a:xfrm>
            <a:off x="10716768" y="82296"/>
            <a:ext cx="1261872" cy="53035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1800" b="1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刷综合</a:t>
            </a:r>
            <a:endParaRPr lang="en-US" sz="1800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261872" y="2432304"/>
            <a:ext cx="1097280" cy="2295144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12264" y="3593592"/>
            <a:ext cx="8229600" cy="4572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0" y="128016"/>
            <a:ext cx="4453128" cy="521208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5" Type="http://schemas.openxmlformats.org/officeDocument/2006/relationships/theme" Target="../theme/theme1.xml"/><Relationship Id="rId24" Type="http://schemas.openxmlformats.org/officeDocument/2006/relationships/slideLayout" Target="../slideLayouts/slideLayout24.xml"/><Relationship Id="rId23" Type="http://schemas.openxmlformats.org/officeDocument/2006/relationships/slideLayout" Target="../slideLayouts/slideLayout23.xml"/><Relationship Id="rId22" Type="http://schemas.openxmlformats.org/officeDocument/2006/relationships/slideLayout" Target="../slideLayouts/slideLayout22.xml"/><Relationship Id="rId21" Type="http://schemas.openxmlformats.org/officeDocument/2006/relationships/slideLayout" Target="../slideLayouts/slideLayout21.xml"/><Relationship Id="rId20" Type="http://schemas.openxmlformats.org/officeDocument/2006/relationships/slideLayout" Target="../slideLayouts/slideLayout20.xml"/><Relationship Id="rId2" Type="http://schemas.openxmlformats.org/officeDocument/2006/relationships/slideLayout" Target="../slideLayouts/slideLayout2.xml"/><Relationship Id="rId19" Type="http://schemas.openxmlformats.org/officeDocument/2006/relationships/slideLayout" Target="../slideLayouts/slideLayout19.xml"/><Relationship Id="rId18" Type="http://schemas.openxmlformats.org/officeDocument/2006/relationships/slideLayout" Target="../slideLayouts/slideLayout18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33.xml"/><Relationship Id="rId8" Type="http://schemas.openxmlformats.org/officeDocument/2006/relationships/slideLayout" Target="../slideLayouts/slideLayout32.xml"/><Relationship Id="rId7" Type="http://schemas.openxmlformats.org/officeDocument/2006/relationships/slideLayout" Target="../slideLayouts/slideLayout31.xml"/><Relationship Id="rId6" Type="http://schemas.openxmlformats.org/officeDocument/2006/relationships/slideLayout" Target="../slideLayouts/slideLayout30.xml"/><Relationship Id="rId5" Type="http://schemas.openxmlformats.org/officeDocument/2006/relationships/slideLayout" Target="../slideLayouts/slideLayout29.xml"/><Relationship Id="rId4" Type="http://schemas.openxmlformats.org/officeDocument/2006/relationships/slideLayout" Target="../slideLayouts/slideLayout28.xml"/><Relationship Id="rId3" Type="http://schemas.openxmlformats.org/officeDocument/2006/relationships/slideLayout" Target="../slideLayouts/slideLayout27.xml"/><Relationship Id="rId25" Type="http://schemas.openxmlformats.org/officeDocument/2006/relationships/theme" Target="../theme/theme2.xml"/><Relationship Id="rId24" Type="http://schemas.openxmlformats.org/officeDocument/2006/relationships/slideLayout" Target="../slideLayouts/slideLayout48.xml"/><Relationship Id="rId23" Type="http://schemas.openxmlformats.org/officeDocument/2006/relationships/slideLayout" Target="../slideLayouts/slideLayout47.xml"/><Relationship Id="rId22" Type="http://schemas.openxmlformats.org/officeDocument/2006/relationships/slideLayout" Target="../slideLayouts/slideLayout46.xml"/><Relationship Id="rId21" Type="http://schemas.openxmlformats.org/officeDocument/2006/relationships/slideLayout" Target="../slideLayouts/slideLayout45.xml"/><Relationship Id="rId20" Type="http://schemas.openxmlformats.org/officeDocument/2006/relationships/slideLayout" Target="../slideLayouts/slideLayout44.xml"/><Relationship Id="rId2" Type="http://schemas.openxmlformats.org/officeDocument/2006/relationships/slideLayout" Target="../slideLayouts/slideLayout26.xml"/><Relationship Id="rId19" Type="http://schemas.openxmlformats.org/officeDocument/2006/relationships/slideLayout" Target="../slideLayouts/slideLayout43.xml"/><Relationship Id="rId18" Type="http://schemas.openxmlformats.org/officeDocument/2006/relationships/slideLayout" Target="../slideLayouts/slideLayout42.xml"/><Relationship Id="rId17" Type="http://schemas.openxmlformats.org/officeDocument/2006/relationships/slideLayout" Target="../slideLayouts/slideLayout41.xml"/><Relationship Id="rId16" Type="http://schemas.openxmlformats.org/officeDocument/2006/relationships/slideLayout" Target="../slideLayouts/slideLayout40.xml"/><Relationship Id="rId15" Type="http://schemas.openxmlformats.org/officeDocument/2006/relationships/slideLayout" Target="../slideLayouts/slideLayout39.xml"/><Relationship Id="rId14" Type="http://schemas.openxmlformats.org/officeDocument/2006/relationships/slideLayout" Target="../slideLayouts/slideLayout38.xml"/><Relationship Id="rId13" Type="http://schemas.openxmlformats.org/officeDocument/2006/relationships/slideLayout" Target="../slideLayouts/slideLayout37.xml"/><Relationship Id="rId12" Type="http://schemas.openxmlformats.org/officeDocument/2006/relationships/slideLayout" Target="../slideLayouts/slideLayout36.xml"/><Relationship Id="rId11" Type="http://schemas.openxmlformats.org/officeDocument/2006/relationships/slideLayout" Target="../slideLayouts/slideLayout35.xml"/><Relationship Id="rId10" Type="http://schemas.openxmlformats.org/officeDocument/2006/relationships/slideLayout" Target="../slideLayouts/slideLayout34.xml"/><Relationship Id="rId1" Type="http://schemas.openxmlformats.org/officeDocument/2006/relationships/slideLayout" Target="../slideLayouts/slideLayout2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  <p:sldLayoutId id="2147483671" r:id="rId23"/>
    <p:sldLayoutId id="2147483672" r:id="rId24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  <p:sldLayoutId id="2147483686" r:id="rId13"/>
    <p:sldLayoutId id="2147483687" r:id="rId14"/>
    <p:sldLayoutId id="2147483688" r:id="rId15"/>
    <p:sldLayoutId id="2147483689" r:id="rId16"/>
    <p:sldLayoutId id="2147483690" r:id="rId17"/>
    <p:sldLayoutId id="2147483691" r:id="rId18"/>
    <p:sldLayoutId id="2147483692" r:id="rId19"/>
    <p:sldLayoutId id="2147483693" r:id="rId20"/>
    <p:sldLayoutId id="2147483694" r:id="rId21"/>
    <p:sldLayoutId id="2147483695" r:id="rId22"/>
    <p:sldLayoutId id="2147483696" r:id="rId23"/>
    <p:sldLayoutId id="2147483697" r:id="rId24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0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0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40.xml"/><Relationship Id="rId1" Type="http://schemas.openxmlformats.org/officeDocument/2006/relationships/image" Target="../media/image11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16.xml"/><Relationship Id="rId1" Type="http://schemas.openxmlformats.org/officeDocument/2006/relationships/image" Target="../media/image12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16.xml"/><Relationship Id="rId1" Type="http://schemas.openxmlformats.org/officeDocument/2006/relationships/image" Target="../media/image13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2" Type="http://schemas.openxmlformats.org/officeDocument/2006/relationships/slideLayout" Target="../slideLayouts/slideLayout16.xml"/><Relationship Id="rId1" Type="http://schemas.openxmlformats.org/officeDocument/2006/relationships/image" Target="../media/image14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1.xml"/><Relationship Id="rId2" Type="http://schemas.openxmlformats.org/officeDocument/2006/relationships/slideLayout" Target="../slideLayouts/slideLayout16.xml"/><Relationship Id="rId1" Type="http://schemas.openxmlformats.org/officeDocument/2006/relationships/image" Target="../media/image15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2.xml"/><Relationship Id="rId2" Type="http://schemas.openxmlformats.org/officeDocument/2006/relationships/slideLayout" Target="../slideLayouts/slideLayout16.xml"/><Relationship Id="rId1" Type="http://schemas.openxmlformats.org/officeDocument/2006/relationships/image" Target="../media/image16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6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4.xml"/><Relationship Id="rId2" Type="http://schemas.openxmlformats.org/officeDocument/2006/relationships/slideLayout" Target="../slideLayouts/slideLayout16.xml"/><Relationship Id="rId1" Type="http://schemas.openxmlformats.org/officeDocument/2006/relationships/image" Target="../media/image17.jpe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6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8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7.xml"/><Relationship Id="rId2" Type="http://schemas.openxmlformats.org/officeDocument/2006/relationships/slideLayout" Target="../slideLayouts/slideLayout19.xml"/><Relationship Id="rId1" Type="http://schemas.openxmlformats.org/officeDocument/2006/relationships/image" Target="../media/image18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8.xml"/><Relationship Id="rId2" Type="http://schemas.openxmlformats.org/officeDocument/2006/relationships/slideLayout" Target="../slideLayouts/slideLayout19.xml"/><Relationship Id="rId1" Type="http://schemas.openxmlformats.org/officeDocument/2006/relationships/image" Target="../media/image19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9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0.xml"/><Relationship Id="rId2" Type="http://schemas.openxmlformats.org/officeDocument/2006/relationships/slideLayout" Target="../slideLayouts/slideLayout19.xml"/><Relationship Id="rId1" Type="http://schemas.openxmlformats.org/officeDocument/2006/relationships/image" Target="../media/image20.jpeg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9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2.xml"/><Relationship Id="rId2" Type="http://schemas.openxmlformats.org/officeDocument/2006/relationships/slideLayout" Target="../slideLayouts/slideLayout19.xml"/><Relationship Id="rId1" Type="http://schemas.openxmlformats.org/officeDocument/2006/relationships/image" Target="../media/image21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3.xml"/><Relationship Id="rId2" Type="http://schemas.openxmlformats.org/officeDocument/2006/relationships/slideLayout" Target="../slideLayouts/slideLayout19.xml"/><Relationship Id="rId1" Type="http://schemas.openxmlformats.org/officeDocument/2006/relationships/image" Target="../media/image22.png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9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9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19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7.xml"/><Relationship Id="rId2" Type="http://schemas.openxmlformats.org/officeDocument/2006/relationships/slideLayout" Target="../slideLayouts/slideLayout20.xml"/><Relationship Id="rId1" Type="http://schemas.openxmlformats.org/officeDocument/2006/relationships/image" Target="../media/image23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8.xml"/><Relationship Id="rId2" Type="http://schemas.openxmlformats.org/officeDocument/2006/relationships/slideLayout" Target="../slideLayouts/slideLayout20.xml"/><Relationship Id="rId1" Type="http://schemas.openxmlformats.org/officeDocument/2006/relationships/image" Target="../media/image2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0.png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0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0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0.xml"/></Relationships>
</file>

<file path=ppt/slides/_rels/slide4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42.xml"/><Relationship Id="rId3" Type="http://schemas.openxmlformats.org/officeDocument/2006/relationships/slideLayout" Target="../slideLayouts/slideLayout20.xml"/><Relationship Id="rId2" Type="http://schemas.openxmlformats.org/officeDocument/2006/relationships/image" Target="../media/image26.jpeg"/><Relationship Id="rId1" Type="http://schemas.openxmlformats.org/officeDocument/2006/relationships/image" Target="../media/image25.jpeg"/></Relationships>
</file>

<file path=ppt/slides/_rels/slide44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43.xml"/><Relationship Id="rId4" Type="http://schemas.openxmlformats.org/officeDocument/2006/relationships/slideLayout" Target="../slideLayouts/slideLayout20.xml"/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image" Target="../media/image27.jpeg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20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20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20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20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2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21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0.xml"/><Relationship Id="rId2" Type="http://schemas.openxmlformats.org/officeDocument/2006/relationships/slideLayout" Target="../slideLayouts/slideLayout21.xml"/><Relationship Id="rId1" Type="http://schemas.openxmlformats.org/officeDocument/2006/relationships/image" Target="../media/image30.png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21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21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21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21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21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6.xml"/><Relationship Id="rId2" Type="http://schemas.openxmlformats.org/officeDocument/2006/relationships/slideLayout" Target="../slideLayouts/slideLayout21.xml"/><Relationship Id="rId1" Type="http://schemas.openxmlformats.org/officeDocument/2006/relationships/image" Target="../media/image31.png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21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8.xml"/><Relationship Id="rId1" Type="http://schemas.openxmlformats.org/officeDocument/2006/relationships/slideLayout" Target="../slideLayouts/slideLayout21.xml"/></Relationships>
</file>

<file path=ppt/slides/_rels/slide6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6.xml"/><Relationship Id="rId4" Type="http://schemas.openxmlformats.org/officeDocument/2006/relationships/slideLayout" Target="../slideLayouts/slideLayout14.xml"/><Relationship Id="rId3" Type="http://schemas.openxmlformats.org/officeDocument/2006/relationships/slide" Target="slide62.xml"/><Relationship Id="rId2" Type="http://schemas.openxmlformats.org/officeDocument/2006/relationships/slide" Target="slide27.xml"/><Relationship Id="rId1" Type="http://schemas.openxmlformats.org/officeDocument/2006/relationships/slide" Target="slide7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9.xml"/><Relationship Id="rId1" Type="http://schemas.openxmlformats.org/officeDocument/2006/relationships/slideLayout" Target="../slideLayouts/slideLayout21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0.xml"/><Relationship Id="rId1" Type="http://schemas.openxmlformats.org/officeDocument/2006/relationships/slideLayout" Target="../slideLayouts/slideLayout8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1.xml"/><Relationship Id="rId1" Type="http://schemas.openxmlformats.org/officeDocument/2006/relationships/slideLayout" Target="../slideLayouts/slideLayout24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2.xml"/><Relationship Id="rId1" Type="http://schemas.openxmlformats.org/officeDocument/2006/relationships/slideLayout" Target="../slideLayouts/slideLayout24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3.xml"/><Relationship Id="rId1" Type="http://schemas.openxmlformats.org/officeDocument/2006/relationships/slideLayout" Target="../slideLayouts/slideLayout24.xml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4.xml"/><Relationship Id="rId2" Type="http://schemas.openxmlformats.org/officeDocument/2006/relationships/slideLayout" Target="../slideLayouts/slideLayout24.xml"/><Relationship Id="rId1" Type="http://schemas.openxmlformats.org/officeDocument/2006/relationships/image" Target="../media/image32.png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5.xml"/><Relationship Id="rId1" Type="http://schemas.openxmlformats.org/officeDocument/2006/relationships/slideLayout" Target="../slideLayouts/slideLayout24.xml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6.xml"/><Relationship Id="rId2" Type="http://schemas.openxmlformats.org/officeDocument/2006/relationships/slideLayout" Target="../slideLayouts/slideLayout24.xml"/><Relationship Id="rId1" Type="http://schemas.openxmlformats.org/officeDocument/2006/relationships/image" Target="../media/image33.png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7.xml"/><Relationship Id="rId1" Type="http://schemas.openxmlformats.org/officeDocument/2006/relationships/slideLayout" Target="../slideLayouts/slideLayout2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8.xml"/><Relationship Id="rId1" Type="http://schemas.openxmlformats.org/officeDocument/2006/relationships/slideLayout" Target="../slideLayouts/slideLayout24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9.xm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6_BD#030af51b8?vcp=1&amp;pid=3f8e243bc&amp;color=0,0,0&amp;vtp=1&amp;bt=1&amp;bbb=1"/>
          <p:cNvSpPr/>
          <p:nvPr/>
        </p:nvSpPr>
        <p:spPr>
          <a:xfrm>
            <a:off x="502920" y="934720"/>
            <a:ext cx="11182985" cy="184785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indent="0" algn="l" fontAlgn="auto" latinLnBrk="1">
              <a:lnSpc>
                <a:spcPct val="150000"/>
              </a:lnSpc>
            </a:pPr>
            <a:r>
              <a:rPr lang="en-US" altLang="zh-CN" sz="1800" dirty="0"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2"/>
              </a:rPr>
              <a:t>4.</a:t>
            </a:r>
            <a:r>
              <a:rPr lang="zh-CN" altLang="en-US" sz="1800" dirty="0"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2"/>
              </a:rPr>
              <a:t>文末画横线句</a:t>
            </a:r>
            <a:r>
              <a:rPr lang="en-US" altLang="zh-CN" sz="1800" dirty="0"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2"/>
              </a:rPr>
              <a:t>“</a:t>
            </a:r>
            <a:r>
              <a:rPr lang="zh-CN" altLang="en-US" sz="1800" dirty="0"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2"/>
              </a:rPr>
              <a:t>而园中之趣</a:t>
            </a:r>
            <a:r>
              <a:rPr lang="en-US" altLang="zh-CN" sz="1800" dirty="0"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2"/>
              </a:rPr>
              <a:t>,</a:t>
            </a:r>
            <a:r>
              <a:rPr lang="zh-CN" altLang="en-US" sz="1800" dirty="0"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2"/>
              </a:rPr>
              <a:t>虽万钟之禄不与易也</a:t>
            </a:r>
            <a:r>
              <a:rPr lang="en-US" altLang="zh-CN" sz="1800" dirty="0"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2"/>
              </a:rPr>
              <a:t>”,</a:t>
            </a:r>
            <a:r>
              <a:rPr lang="zh-CN" altLang="en-US" sz="1800" dirty="0"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2"/>
              </a:rPr>
              <a:t>让你想到以下哪篇课文</a:t>
            </a:r>
            <a:r>
              <a:rPr lang="en-US" altLang="zh-CN" sz="1800" dirty="0"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2"/>
              </a:rPr>
              <a:t>?</a:t>
            </a:r>
            <a:r>
              <a:rPr lang="zh-CN" altLang="en-US" sz="1800" dirty="0"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2"/>
              </a:rPr>
              <a:t>任选一篇并简述理由。</a:t>
            </a:r>
            <a:r>
              <a:rPr lang="en-US" altLang="zh-CN" sz="1800" dirty="0"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2"/>
              </a:rPr>
              <a:t>(4</a:t>
            </a:r>
            <a:r>
              <a:rPr lang="zh-CN" altLang="en-US" sz="1800" dirty="0"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2"/>
              </a:rPr>
              <a:t>分</a:t>
            </a:r>
            <a:r>
              <a:rPr lang="en-US" altLang="zh-CN" sz="1800" dirty="0"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2"/>
              </a:rPr>
              <a:t>)</a:t>
            </a:r>
            <a:endParaRPr lang="en-US" altLang="zh-CN" sz="1800" dirty="0">
              <a:latin typeface="黑体" panose="02010609060101010101" pitchFamily="34" charset="-122"/>
              <a:ea typeface="黑体" panose="02010609060101010101" pitchFamily="34" charset="-122"/>
              <a:cs typeface="黑体" panose="02010609060101010101" pitchFamily="34" charset="-122"/>
            </a:endParaRPr>
          </a:p>
          <a:p>
            <a:pPr indent="0" algn="l" fontAlgn="auto" latinLnBrk="1">
              <a:lnSpc>
                <a:spcPct val="150000"/>
              </a:lnSpc>
            </a:pPr>
            <a:r>
              <a:rPr lang="en-US" altLang="zh-CN" sz="1800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A.</a:t>
            </a:r>
            <a:r>
              <a:rPr lang="zh-CN" altLang="en-US" sz="1800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《陋室铭》</a:t>
            </a:r>
            <a:r>
              <a:rPr lang="en-US" altLang="zh-CN" sz="1800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(</a:t>
            </a:r>
            <a:r>
              <a:rPr lang="zh-CN" altLang="en-US" sz="1800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刘禹锡</a:t>
            </a:r>
            <a:r>
              <a:rPr lang="en-US" altLang="zh-CN" sz="1800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)</a:t>
            </a:r>
            <a:r>
              <a:rPr lang="zh-CN" altLang="en-US" sz="1800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　　　　　　　</a:t>
            </a:r>
            <a:r>
              <a:rPr lang="en-US" altLang="zh-CN" sz="1800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B.</a:t>
            </a:r>
            <a:r>
              <a:rPr lang="zh-CN" altLang="en-US" sz="1800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《答谢中书书》</a:t>
            </a:r>
            <a:r>
              <a:rPr lang="en-US" altLang="zh-CN" sz="1800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(</a:t>
            </a:r>
            <a:r>
              <a:rPr lang="zh-CN" altLang="en-US" sz="1800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陶弘景</a:t>
            </a:r>
            <a:r>
              <a:rPr lang="en-US" altLang="zh-CN" sz="1800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)</a:t>
            </a:r>
            <a:endParaRPr lang="en-US" altLang="zh-CN" sz="1800" dirty="0">
              <a:latin typeface="楷体" panose="02010609060101010101" pitchFamily="34" charset="-122"/>
              <a:ea typeface="楷体" panose="02010609060101010101" pitchFamily="34" charset="-122"/>
              <a:cs typeface="楷体" panose="02010609060101010101" pitchFamily="34" charset="-122"/>
            </a:endParaRPr>
          </a:p>
          <a:p>
            <a:pPr indent="0" algn="l" fontAlgn="auto" latinLnBrk="1">
              <a:lnSpc>
                <a:spcPct val="150000"/>
              </a:lnSpc>
            </a:pPr>
            <a:r>
              <a:rPr lang="en-US" altLang="zh-CN" sz="1800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C.</a:t>
            </a:r>
            <a:r>
              <a:rPr lang="zh-CN" altLang="en-US" sz="1800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《醉翁亭记》</a:t>
            </a:r>
            <a:r>
              <a:rPr lang="en-US" altLang="zh-CN" sz="1800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(</a:t>
            </a:r>
            <a:r>
              <a:rPr lang="zh-CN" altLang="en-US" sz="1800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欧阳修</a:t>
            </a:r>
            <a:r>
              <a:rPr lang="en-US" altLang="zh-CN" sz="1800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)</a:t>
            </a:r>
            <a:r>
              <a:rPr lang="zh-CN" altLang="en-US" sz="1800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　　　　　　</a:t>
            </a:r>
            <a:r>
              <a:rPr lang="en-US" altLang="zh-CN" sz="1800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D.</a:t>
            </a:r>
            <a:r>
              <a:rPr lang="zh-CN" altLang="en-US" sz="1800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《湖心亭看雪》</a:t>
            </a:r>
            <a:r>
              <a:rPr lang="en-US" altLang="zh-CN" sz="1800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(</a:t>
            </a:r>
            <a:r>
              <a:rPr lang="zh-CN" altLang="en-US" sz="1800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张岱</a:t>
            </a:r>
            <a:r>
              <a:rPr lang="en-US" altLang="zh-CN" sz="1800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)</a:t>
            </a:r>
            <a:endParaRPr lang="en-US" altLang="zh-CN" sz="1800" dirty="0">
              <a:latin typeface="楷体" panose="02010609060101010101" pitchFamily="34" charset="-122"/>
              <a:ea typeface="楷体" panose="02010609060101010101" pitchFamily="34" charset="-122"/>
              <a:cs typeface="楷体" panose="02010609060101010101" pitchFamily="3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609600" y="2919730"/>
            <a:ext cx="4478020" cy="143446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pPr indent="0" fontAlgn="auto">
              <a:lnSpc>
                <a:spcPct val="150000"/>
              </a:lnSpc>
            </a:pPr>
            <a:r>
              <a:rPr lang="zh-CN" altLang="en-US">
                <a:latin typeface="宋体" panose="02010600030101010101" pitchFamily="2" charset="-122"/>
                <a:ea typeface="宋体" panose="02010600030101010101" pitchFamily="2" charset="-122"/>
              </a:rPr>
              <a:t>我选：</a:t>
            </a:r>
            <a:r>
              <a:rPr lang="en-US" altLang="zh-CN">
                <a:latin typeface="宋体" panose="02010600030101010101" pitchFamily="2" charset="-122"/>
                <a:ea typeface="宋体" panose="02010600030101010101" pitchFamily="2" charset="-122"/>
              </a:rPr>
              <a:t>             </a:t>
            </a:r>
            <a:endParaRPr lang="en-US" altLang="zh-CN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indent="0" fontAlgn="auto">
              <a:lnSpc>
                <a:spcPct val="150000"/>
              </a:lnSpc>
            </a:pPr>
            <a:r>
              <a:rPr lang="zh-CN" altLang="en-US">
                <a:latin typeface="宋体" panose="02010600030101010101" pitchFamily="2" charset="-122"/>
                <a:ea typeface="宋体" panose="02010600030101010101" pitchFamily="2" charset="-122"/>
              </a:rPr>
              <a:t>理由：</a:t>
            </a:r>
            <a:r>
              <a:rPr lang="en-US" altLang="zh-CN">
                <a:latin typeface="宋体" panose="02010600030101010101" pitchFamily="2" charset="-122"/>
                <a:ea typeface="宋体" panose="02010600030101010101" pitchFamily="2" charset="-122"/>
              </a:rPr>
              <a:t>  </a:t>
            </a:r>
            <a:endParaRPr lang="en-US" altLang="zh-CN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316990" y="3060700"/>
            <a:ext cx="185039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【</a:t>
            </a:r>
            <a:r>
              <a:rPr lang="zh-CN" altLang="en-US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示例一</a:t>
            </a:r>
            <a:r>
              <a:rPr lang="zh-CN" altLang="en-US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】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 A</a:t>
            </a:r>
            <a:r>
              <a:rPr lang="en-US" altLang="zh-CN" u="sng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 </a:t>
            </a:r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1346200" y="3432175"/>
            <a:ext cx="932243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因为胡叔俊隐居官溪之上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,</a:t>
            </a:r>
            <a:r>
              <a:rPr lang="zh-CN" altLang="en-US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植树赏花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,</a:t>
            </a:r>
            <a:r>
              <a:rPr lang="zh-CN" altLang="en-US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赋诗交友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,</a:t>
            </a:r>
            <a:r>
              <a:rPr lang="zh-CN" altLang="en-US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生活悠闲而高雅。刘禹锡身居陋室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,</a:t>
            </a:r>
            <a:r>
              <a:rPr lang="zh-CN" altLang="en-US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与鸿儒谈笑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,</a:t>
            </a:r>
            <a:r>
              <a:rPr lang="zh-CN" altLang="en-US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弹奏素琴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,</a:t>
            </a:r>
            <a:r>
              <a:rPr lang="zh-CN" altLang="en-US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阅读金经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,</a:t>
            </a:r>
            <a:r>
              <a:rPr lang="zh-CN" altLang="en-US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安贫乐道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,</a:t>
            </a:r>
            <a:r>
              <a:rPr lang="zh-CN" altLang="en-US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享受陋室生活的乐趣。他们都有高雅的生活情趣。</a:t>
            </a:r>
            <a:endParaRPr lang="zh-CN" altLang="en-US" b="1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678180" y="4210050"/>
            <a:ext cx="4478020" cy="143446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pPr indent="0" fontAlgn="auto">
              <a:lnSpc>
                <a:spcPct val="150000"/>
              </a:lnSpc>
            </a:pPr>
            <a:r>
              <a:rPr lang="zh-CN" altLang="en-US">
                <a:latin typeface="宋体" panose="02010600030101010101" pitchFamily="2" charset="-122"/>
                <a:ea typeface="宋体" panose="02010600030101010101" pitchFamily="2" charset="-122"/>
              </a:rPr>
              <a:t>我选：</a:t>
            </a:r>
            <a:r>
              <a:rPr lang="en-US" altLang="zh-CN">
                <a:latin typeface="宋体" panose="02010600030101010101" pitchFamily="2" charset="-122"/>
                <a:ea typeface="宋体" panose="02010600030101010101" pitchFamily="2" charset="-122"/>
              </a:rPr>
              <a:t>             </a:t>
            </a:r>
            <a:endParaRPr lang="en-US" altLang="zh-CN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indent="0" fontAlgn="auto">
              <a:lnSpc>
                <a:spcPct val="150000"/>
              </a:lnSpc>
            </a:pPr>
            <a:r>
              <a:rPr lang="zh-CN" altLang="en-US">
                <a:latin typeface="宋体" panose="02010600030101010101" pitchFamily="2" charset="-122"/>
                <a:ea typeface="宋体" panose="02010600030101010101" pitchFamily="2" charset="-122"/>
              </a:rPr>
              <a:t>理由：</a:t>
            </a:r>
            <a:r>
              <a:rPr lang="en-US" altLang="zh-CN">
                <a:latin typeface="宋体" panose="02010600030101010101" pitchFamily="2" charset="-122"/>
                <a:ea typeface="宋体" panose="02010600030101010101" pitchFamily="2" charset="-122"/>
              </a:rPr>
              <a:t>  </a:t>
            </a:r>
            <a:endParaRPr lang="en-US" altLang="zh-CN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1316990" y="4363720"/>
            <a:ext cx="173418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【示例二】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B</a:t>
            </a:r>
            <a:r>
              <a:rPr lang="zh-CN" altLang="en-US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　</a:t>
            </a:r>
            <a:endParaRPr lang="zh-CN" altLang="en-US" b="1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1433195" y="4803775"/>
            <a:ext cx="932243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因为胡叔俊隐居官溪之上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,</a:t>
            </a:r>
            <a:r>
              <a:rPr lang="zh-CN" altLang="en-US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植树赏花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,</a:t>
            </a:r>
            <a:r>
              <a:rPr lang="zh-CN" altLang="en-US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与宾客共赏云烟山水。陶弘景隐居山林之间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,</a:t>
            </a:r>
            <a:r>
              <a:rPr lang="zh-CN" altLang="en-US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欣赏山水之美。两人都热爱自然美景。　</a:t>
            </a:r>
            <a:endParaRPr lang="zh-CN" altLang="en-US" b="1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678180" y="1126490"/>
            <a:ext cx="4478020" cy="143446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pPr indent="0" fontAlgn="auto">
              <a:lnSpc>
                <a:spcPct val="150000"/>
              </a:lnSpc>
            </a:pPr>
            <a:r>
              <a:rPr lang="zh-CN" altLang="en-US">
                <a:latin typeface="宋体" panose="02010600030101010101" pitchFamily="2" charset="-122"/>
                <a:ea typeface="宋体" panose="02010600030101010101" pitchFamily="2" charset="-122"/>
              </a:rPr>
              <a:t>我选：</a:t>
            </a:r>
            <a:r>
              <a:rPr lang="en-US" altLang="zh-CN">
                <a:latin typeface="宋体" panose="02010600030101010101" pitchFamily="2" charset="-122"/>
                <a:ea typeface="宋体" panose="02010600030101010101" pitchFamily="2" charset="-122"/>
              </a:rPr>
              <a:t>             </a:t>
            </a:r>
            <a:endParaRPr lang="en-US" altLang="zh-CN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indent="0" fontAlgn="auto">
              <a:lnSpc>
                <a:spcPct val="150000"/>
              </a:lnSpc>
            </a:pPr>
            <a:r>
              <a:rPr lang="zh-CN" altLang="en-US">
                <a:latin typeface="宋体" panose="02010600030101010101" pitchFamily="2" charset="-122"/>
                <a:ea typeface="宋体" panose="02010600030101010101" pitchFamily="2" charset="-122"/>
              </a:rPr>
              <a:t>理由：</a:t>
            </a:r>
            <a:r>
              <a:rPr lang="en-US" altLang="zh-CN">
                <a:latin typeface="宋体" panose="02010600030101010101" pitchFamily="2" charset="-122"/>
                <a:ea typeface="宋体" panose="02010600030101010101" pitchFamily="2" charset="-122"/>
              </a:rPr>
              <a:t>  </a:t>
            </a:r>
            <a:endParaRPr lang="en-US" altLang="zh-CN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433195" y="1219200"/>
            <a:ext cx="185039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【示例一</a:t>
            </a:r>
            <a:r>
              <a:rPr lang="zh-CN" altLang="en-US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】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 C</a:t>
            </a:r>
            <a:r>
              <a:rPr lang="en-US" altLang="zh-CN" u="sng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 </a:t>
            </a:r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1433195" y="1697355"/>
            <a:ext cx="932243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因为胡叔俊在园趣亭欣赏自然美景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,</a:t>
            </a:r>
            <a:r>
              <a:rPr lang="zh-CN" altLang="en-US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与宾客饮酒赋诗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,</a:t>
            </a:r>
            <a:r>
              <a:rPr lang="zh-CN" altLang="en-US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感到十分惬意。欧阳修被贬滁州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,</a:t>
            </a:r>
            <a:r>
              <a:rPr lang="zh-CN" altLang="en-US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寄情山水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,</a:t>
            </a:r>
            <a:r>
              <a:rPr lang="zh-CN" altLang="en-US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与民同乐。他们既领略到了自然之趣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,</a:t>
            </a:r>
            <a:r>
              <a:rPr lang="zh-CN" altLang="en-US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又享受到了人情之美。　</a:t>
            </a:r>
            <a:endParaRPr lang="zh-CN" altLang="en-US" b="1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678180" y="2965450"/>
            <a:ext cx="4478020" cy="143446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pPr indent="0" fontAlgn="auto">
              <a:lnSpc>
                <a:spcPct val="150000"/>
              </a:lnSpc>
            </a:pPr>
            <a:r>
              <a:rPr lang="zh-CN" altLang="en-US">
                <a:latin typeface="宋体" panose="02010600030101010101" pitchFamily="2" charset="-122"/>
                <a:ea typeface="宋体" panose="02010600030101010101" pitchFamily="2" charset="-122"/>
              </a:rPr>
              <a:t>我选：</a:t>
            </a:r>
            <a:r>
              <a:rPr lang="en-US" altLang="zh-CN">
                <a:latin typeface="宋体" panose="02010600030101010101" pitchFamily="2" charset="-122"/>
                <a:ea typeface="宋体" panose="02010600030101010101" pitchFamily="2" charset="-122"/>
              </a:rPr>
              <a:t>             </a:t>
            </a:r>
            <a:endParaRPr lang="en-US" altLang="zh-CN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indent="0" fontAlgn="auto">
              <a:lnSpc>
                <a:spcPct val="150000"/>
              </a:lnSpc>
            </a:pPr>
            <a:r>
              <a:rPr lang="zh-CN" altLang="en-US">
                <a:latin typeface="宋体" panose="02010600030101010101" pitchFamily="2" charset="-122"/>
                <a:ea typeface="宋体" panose="02010600030101010101" pitchFamily="2" charset="-122"/>
              </a:rPr>
              <a:t>理由：</a:t>
            </a:r>
            <a:r>
              <a:rPr lang="en-US" altLang="zh-CN">
                <a:latin typeface="宋体" panose="02010600030101010101" pitchFamily="2" charset="-122"/>
                <a:ea typeface="宋体" panose="02010600030101010101" pitchFamily="2" charset="-122"/>
              </a:rPr>
              <a:t>  </a:t>
            </a:r>
            <a:endParaRPr lang="en-US" altLang="zh-CN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1481455" y="3060700"/>
            <a:ext cx="173418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【示例二】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D</a:t>
            </a:r>
            <a:r>
              <a:rPr lang="zh-CN" altLang="en-US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　</a:t>
            </a:r>
            <a:endParaRPr lang="zh-CN" altLang="en-US" b="1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1345565" y="3542030"/>
            <a:ext cx="932243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因为胡叔俊常坐亭上与园丁野老谈论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,</a:t>
            </a:r>
            <a:r>
              <a:rPr lang="zh-CN" altLang="en-US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而忘却世虑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,</a:t>
            </a:r>
            <a:r>
              <a:rPr lang="zh-CN" altLang="en-US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享受远离俗世的乐趣。张岱选择在雪夜独往湖心亭看雪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,</a:t>
            </a:r>
            <a:r>
              <a:rPr lang="zh-CN" altLang="en-US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也有不与世俗同流的雅情雅趣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,</a:t>
            </a:r>
            <a:r>
              <a:rPr lang="zh-CN" altLang="en-US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两人有相同之处。</a:t>
            </a:r>
            <a:r>
              <a:rPr lang="" altLang="en-US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 </a:t>
            </a:r>
            <a:endParaRPr lang="" altLang="en-US" b="1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6_BD#030af51b8?vcp=1&amp;pid=3f8e243bc&amp;color=0,0,0&amp;vtp=1&amp;bt=1&amp;bbb=1"/>
          <p:cNvSpPr/>
          <p:nvPr/>
        </p:nvSpPr>
        <p:spPr>
          <a:xfrm>
            <a:off x="502920" y="896112"/>
            <a:ext cx="11183112" cy="36576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 latinLnBrk="1">
              <a:lnSpc>
                <a:spcPts val="29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篇</a:t>
            </a:r>
            <a:r>
              <a:rPr lang="zh-CN" altLang="en-US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二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［2023台州中考］</a:t>
            </a:r>
            <a:endParaRPr lang="en-US" altLang="zh-CN" sz="24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QM_7_BD.1_1#99b414d01?vcp=1&amp;pid=030af51b8&amp;color=0,0,0&amp;vtp=1&amp;bbb=1&amp;hb=1"/>
              <p:cNvSpPr/>
              <p:nvPr/>
            </p:nvSpPr>
            <p:spPr>
              <a:xfrm>
                <a:off x="502920" y="1270000"/>
                <a:ext cx="11183112" cy="47879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900"/>
                  </a:lnSpc>
                </a:pPr>
                <a:r>
                  <a:rPr lang="en-US" altLang="zh-CN" sz="18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【阅读锦囊】</a:t>
                </a:r>
                <a:endParaRPr lang="en-US" altLang="zh-CN" sz="1800" dirty="0"/>
              </a:p>
              <a:p>
                <a:pPr latinLnBrk="1">
                  <a:lnSpc>
                    <a:spcPts val="29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宋体" panose="02010600030101010101" pitchFamily="2" charset="-122"/>
                    <a:ea typeface="楷体" panose="02010609060101010101" pitchFamily="34" charset="-122"/>
                    <a:cs typeface="Times New Roman" panose="02020603050405020304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传记是记述人物生平事迹的作品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。阅读时可以从传主经历、细节描写、他人评价等角度品析传主形象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，把</a:t>
                </a:r>
                <a:endParaRPr lang="en-US" altLang="zh-CN" sz="1800" b="0" i="0">
                  <a:solidFill>
                    <a:srgbClr val="000000"/>
                  </a:solidFill>
                  <a:latin typeface="Times New Roman" panose="02020603050405020304" pitchFamily="34" charset="0"/>
                  <a:ea typeface="楷体" panose="02010609060101010101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29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握作者情感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。</a:t>
                </a:r>
                <a:endParaRPr lang="en-US" altLang="zh-CN" sz="1800" dirty="0"/>
              </a:p>
              <a:p>
                <a:pPr algn="ctr" latinLnBrk="1">
                  <a:lnSpc>
                    <a:spcPts val="2900"/>
                  </a:lnSpc>
                </a:pPr>
                <a:r>
                  <a:rPr lang="en-US" altLang="zh-CN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沈</a:t>
                </a:r>
                <a:r>
                  <a:rPr lang="en-US" altLang="zh-CN" sz="1800" b="1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18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千</a:t>
                </a:r>
                <a:r>
                  <a:rPr lang="en-US" altLang="zh-CN" sz="1800" b="1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18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运</a:t>
                </a:r>
                <a:endParaRPr lang="en-US" altLang="zh-CN" sz="1800" dirty="0"/>
              </a:p>
              <a:p>
                <a:pPr algn="ctr" latinLnBrk="1">
                  <a:lnSpc>
                    <a:spcPts val="29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［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元］辛文房</a:t>
                </a:r>
                <a:endParaRPr lang="en-US" altLang="zh-CN" sz="1800" dirty="0"/>
              </a:p>
              <a:p>
                <a:pPr latinLnBrk="1">
                  <a:lnSpc>
                    <a:spcPts val="29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宋体" panose="02010600030101010101" pitchFamily="2" charset="-122"/>
                    <a:ea typeface="楷体" panose="02010609060101010101" pitchFamily="34" charset="-122"/>
                    <a:cs typeface="Times New Roman" panose="02020603050405020304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千运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吴兴人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。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工旧体诗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气格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楷体" panose="02010609060101010101" pitchFamily="34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楷体" panose="02010609060101010101" pitchFamily="34" charset="-122"/>
                            <a:cs typeface="Times New Roman" panose="02020603050405020304" pitchFamily="34" charset="-120"/>
                          </a:rPr>
                          <m:t>​</m:t>
                        </m:r>
                      </m:e>
                      <m:sup>
                        <m:r>
                          <a:rPr lang="en-US" altLang="zh-CN" sz="1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楷体" panose="02010609060101010101" pitchFamily="34" charset="-122"/>
                            <a:cs typeface="Times New Roman" panose="02020603050405020304" pitchFamily="34" charset="-120"/>
                          </a:rPr>
                          <m:t>①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高古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当时士流皆敬慕之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号为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“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沈四山人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”。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天宝中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数应举不第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时</a:t>
                </a:r>
                <a:endParaRPr lang="en-US" altLang="zh-CN" sz="1800" b="0" i="0">
                  <a:solidFill>
                    <a:srgbClr val="000000"/>
                  </a:solidFill>
                  <a:latin typeface="Times New Roman" panose="02020603050405020304" pitchFamily="34" charset="0"/>
                  <a:ea typeface="楷体" panose="02010609060101010101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29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年齿已迈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遨游襄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、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邓间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干谒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楷体" panose="02010609060101010101" pitchFamily="34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楷体" panose="02010609060101010101" pitchFamily="34" charset="-122"/>
                            <a:cs typeface="Times New Roman" panose="02020603050405020304" pitchFamily="34" charset="-120"/>
                          </a:rPr>
                          <m:t>​</m:t>
                        </m:r>
                      </m:e>
                      <m:sup>
                        <m:r>
                          <a:rPr lang="en-US" altLang="zh-CN" sz="1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楷体" panose="02010609060101010101" pitchFamily="34" charset="-122"/>
                            <a:cs typeface="Times New Roman" panose="02020603050405020304" pitchFamily="34" charset="-120"/>
                          </a:rPr>
                          <m:t>②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名公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。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来濮上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感怀赋诗曰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：“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圣朝优贤良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草泽无遗族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。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人生各有命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在余</a:t>
                </a:r>
                <a:endParaRPr lang="en-US" altLang="zh-CN" sz="1800" b="0" i="0">
                  <a:solidFill>
                    <a:srgbClr val="000000"/>
                  </a:solidFill>
                  <a:latin typeface="Times New Roman" panose="02020603050405020304" pitchFamily="34" charset="0"/>
                  <a:ea typeface="楷体" panose="02010609060101010101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29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胡不淑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。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一生但区区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五十无寸禄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。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衰落当捐弃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贫贱招谤讟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楷体" panose="02010609060101010101" pitchFamily="34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楷体" panose="02010609060101010101" pitchFamily="34" charset="-122"/>
                            <a:cs typeface="Times New Roman" panose="02020603050405020304" pitchFamily="34" charset="-120"/>
                          </a:rPr>
                          <m:t>​</m:t>
                        </m:r>
                      </m:e>
                      <m:sup>
                        <m:r>
                          <a:rPr lang="en-US" altLang="zh-CN" sz="1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楷体" panose="02010609060101010101" pitchFamily="34" charset="-122"/>
                            <a:cs typeface="Times New Roman" panose="02020603050405020304" pitchFamily="34" charset="-120"/>
                          </a:rPr>
                          <m:t>③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。”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其时多艰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自知屯蹇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楷体" panose="02010609060101010101" pitchFamily="34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楷体" panose="02010609060101010101" pitchFamily="34" charset="-122"/>
                            <a:cs typeface="Times New Roman" panose="02020603050405020304" pitchFamily="34" charset="-120"/>
                          </a:rPr>
                          <m:t>​</m:t>
                        </m:r>
                      </m:e>
                      <m:sup>
                        <m:r>
                          <a:rPr lang="en-US" altLang="zh-CN" sz="1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楷体" panose="02010609060101010101" pitchFamily="34" charset="-122"/>
                            <a:cs typeface="Times New Roman" panose="02020603050405020304" pitchFamily="34" charset="-120"/>
                          </a:rPr>
                          <m:t>④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遂释志还山中别业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。</a:t>
                </a:r>
                <a:endParaRPr lang="en-US" altLang="zh-CN" sz="1800" b="0" i="0">
                  <a:solidFill>
                    <a:srgbClr val="000000"/>
                  </a:solidFill>
                  <a:latin typeface="Times New Roman" panose="02020603050405020304" pitchFamily="34" charset="0"/>
                  <a:ea typeface="楷体" panose="02010609060101010101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29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尝曰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：“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衡门之下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可以栖迟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。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有薄田园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儿稼女织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偃仰今古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自足此生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谁能作小吏走风尘下乎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！”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高适赋</a:t>
                </a:r>
                <a:endParaRPr lang="en-US" altLang="zh-CN" sz="1800" b="0" i="0">
                  <a:solidFill>
                    <a:srgbClr val="000000"/>
                  </a:solidFill>
                  <a:latin typeface="Times New Roman" panose="02020603050405020304" pitchFamily="34" charset="0"/>
                  <a:ea typeface="楷体" panose="02010609060101010101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29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《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还山吟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》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赠行曰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：“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还山吟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天高日暮寒山深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。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送君还山识君心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人生老大须恣意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。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看君解作一生事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山间偃</a:t>
                </a:r>
                <a:endParaRPr lang="en-US" altLang="zh-CN" sz="1800" b="0" i="0">
                  <a:solidFill>
                    <a:srgbClr val="000000"/>
                  </a:solidFill>
                  <a:latin typeface="Times New Roman" panose="02020603050405020304" pitchFamily="34" charset="0"/>
                  <a:ea typeface="楷体" panose="02010609060101010101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29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仰无不至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。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石泉淙淙若风雨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桂花松子常满地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。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卖药囊中应有钱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还山服药又长年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。A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____，B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___。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眠时忆同</a:t>
                </a:r>
                <a:endParaRPr lang="en-US" altLang="zh-CN" sz="1800" b="0" i="0">
                  <a:solidFill>
                    <a:srgbClr val="000000"/>
                  </a:solidFill>
                  <a:latin typeface="Times New Roman" panose="02020603050405020304" pitchFamily="34" charset="0"/>
                  <a:ea typeface="楷体" panose="02010609060101010101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29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醒时意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梦魂可以相周旋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。”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肃宗议备礼征致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会卒而罢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。</a:t>
                </a:r>
                <a:endParaRPr lang="en-US" altLang="zh-CN" sz="1800" dirty="0"/>
              </a:p>
              <a:p>
                <a:pPr algn="r" latinLnBrk="1">
                  <a:lnSpc>
                    <a:spcPts val="29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选自《唐才子传·卷二》，有删减）</a:t>
                </a:r>
                <a:endParaRPr lang="en-US" altLang="zh-CN" sz="1800" dirty="0"/>
              </a:p>
              <a:p>
                <a:pPr latinLnBrk="1"/>
                <a:endParaRPr lang="en-US" altLang="zh-CN" dirty="0"/>
              </a:p>
            </p:txBody>
          </p:sp>
        </mc:Choice>
        <mc:Fallback>
          <p:sp>
            <p:nvSpPr>
              <p:cNvPr id="3" name="QM_7_BD.1_1#99b414d01?vcp=1&amp;pid=030af51b8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1270000"/>
                <a:ext cx="11183112" cy="4787900"/>
              </a:xfrm>
              <a:prstGeom prst="rect">
                <a:avLst/>
              </a:prstGeom>
              <a:blipFill rotWithShape="1">
                <a:blip r:embed="rId1"/>
                <a:stretch>
                  <a:fillRect r="-663" b="-572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QM_7_BD.1_1#99b414d01?vcp=1&amp;pid=030af51b8&amp;color=0,0,0&amp;vtp=1&amp;bbb=1&amp;hb=1&amp;zzd= 10"/>
          <p:cNvSpPr/>
          <p:nvPr/>
        </p:nvSpPr>
        <p:spPr>
          <a:xfrm>
            <a:off x="6094063" y="344170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QM_7_BD.1_1#99b414d01?vcp=1&amp;pid=030af51b8&amp;color=0,0,0&amp;vtp=1&amp;bbb=1&amp;hb=1&amp;zzd= 12"/>
          <p:cNvSpPr/>
          <p:nvPr/>
        </p:nvSpPr>
        <p:spPr>
          <a:xfrm>
            <a:off x="10091325" y="417830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QM_7_BD.1_1#99b414d01?vcp=1&amp;pid=030af51b8&amp;color=0,0,0&amp;vtp=1&amp;bbb=1&amp;hb=1&amp;zzd= 13"/>
          <p:cNvSpPr/>
          <p:nvPr/>
        </p:nvSpPr>
        <p:spPr>
          <a:xfrm>
            <a:off x="3900202" y="454660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QM_7_BD.1_1#99b414d01?vcp=1&amp;pid=030af51b8&amp;color=0,0,0&amp;vtp=1&amp;bbb=1&amp;hb=1&amp;zzd= 13"/>
          <p:cNvSpPr/>
          <p:nvPr/>
        </p:nvSpPr>
        <p:spPr>
          <a:xfrm>
            <a:off x="5043202" y="454660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split dir="in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7_BD.1_1#99b414d01?vcp=1&amp;pid=030af51b8&amp;color=0,0,0&amp;vtp=1&amp;bbb=1&amp;hb=1"/>
          <p:cNvSpPr/>
          <p:nvPr/>
        </p:nvSpPr>
        <p:spPr>
          <a:xfrm>
            <a:off x="502920" y="1473185"/>
            <a:ext cx="11183112" cy="7956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200"/>
              </a:lnSpc>
            </a:pPr>
            <a:endParaRPr lang="en-US" altLang="zh-CN" sz="100" b="0" i="0" spc="-990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【注】①气格：气韵格调。②干谒：拜访。③这两句诗的意思：衰老流落自当被弃而不用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，贫寒低贱却到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处奔走容易引来谤毁和非议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。④屯（zhūn）蹇（ji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ǎ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n）：比喻处境不顺利。</a:t>
            </a:r>
            <a:endParaRPr lang="en-US" altLang="zh-CN" dirty="0"/>
          </a:p>
        </p:txBody>
      </p:sp>
      <p:sp>
        <p:nvSpPr>
          <p:cNvPr id="3" name="QM_7#99b414d01?vcp=1&amp;pid=030af51b8&amp;color=0,0,0&amp;vtp=1&amp;bt=1&amp;bbb=1"/>
          <p:cNvSpPr/>
          <p:nvPr/>
        </p:nvSpPr>
        <p:spPr>
          <a:xfrm>
            <a:off x="502920" y="2316958"/>
            <a:ext cx="11183112" cy="3511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100"/>
              </a:lnSpc>
            </a:pPr>
            <a:r>
              <a:rPr lang="en-US" altLang="zh-CN" sz="18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【理解字词】</a:t>
            </a:r>
            <a:endParaRPr lang="en-US" altLang="zh-CN" sz="1800" dirty="0"/>
          </a:p>
        </p:txBody>
      </p:sp>
      <p:sp>
        <p:nvSpPr>
          <p:cNvPr id="4" name="QB_8_BD.2_1#d8c1eff4c?sp=1&amp;vcp=1&amp;pid=99b414d01&amp;color=0,0,0&amp;vtp=1&amp;bbb=1"/>
          <p:cNvSpPr/>
          <p:nvPr/>
        </p:nvSpPr>
        <p:spPr>
          <a:xfrm>
            <a:off x="502920" y="2683735"/>
            <a:ext cx="11183112" cy="3541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1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5.根据提示解释加点词。（4分）</a:t>
            </a:r>
            <a:endParaRPr lang="en-US" altLang="zh-CN" sz="1800" dirty="0"/>
          </a:p>
        </p:txBody>
      </p:sp>
      <p:graphicFrame>
        <p:nvGraphicFramePr>
          <p:cNvPr id="5" name="QB_8_BD.2_2#d8c1eff4c?colgroup=10,20,15&amp;vcp=1&amp;pid=99b414d01&amp;color=0,0,0&amp;vtp=1&amp;bbb=1&amp;hb=1"/>
          <p:cNvGraphicFramePr>
            <a:graphicFrameLocks noGrp="1"/>
          </p:cNvGraphicFramePr>
          <p:nvPr/>
        </p:nvGraphicFramePr>
        <p:xfrm>
          <a:off x="502920" y="3173813"/>
          <a:ext cx="11155680" cy="2652332"/>
        </p:xfrm>
        <a:graphic>
          <a:graphicData uri="http://schemas.openxmlformats.org/drawingml/2006/table">
            <a:tbl>
              <a:tblPr/>
              <a:tblGrid>
                <a:gridCol w="2560320"/>
                <a:gridCol w="4919472"/>
                <a:gridCol w="3675888"/>
              </a:tblGrid>
              <a:tr h="385382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文言词句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方</a:t>
                      </a:r>
                      <a:r>
                        <a:rPr lang="en-US" altLang="zh-CN" sz="18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8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法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解</a:t>
                      </a:r>
                      <a:r>
                        <a:rPr lang="en-US" altLang="zh-CN" sz="18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8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释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0017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当时士流皆敬慕之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关联课内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（</a:t>
                      </a: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1）</a:t>
                      </a:r>
                      <a:r>
                        <a:rPr lang="en-US" altLang="zh-CN" sz="1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0017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遂释志还山中别业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关联课内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（</a:t>
                      </a: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2）</a:t>
                      </a:r>
                      <a:r>
                        <a:rPr lang="en-US" altLang="zh-CN" sz="1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43458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有薄田园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2900"/>
                        </a:lnSpc>
                      </a:pP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查阅字典：①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稀薄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不浓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；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②（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土地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）</a:t>
                      </a: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贫瘠</a:t>
                      </a:r>
                      <a:r>
                        <a:rPr lang="en-US" altLang="zh-CN" sz="18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；</a:t>
                      </a:r>
                      <a:endParaRPr lang="en-US" altLang="zh-CN" sz="1800" b="0" i="0" spc="-10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③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减轻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减损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；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④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迫近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（</a:t>
                      </a: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3）</a:t>
                      </a:r>
                      <a:r>
                        <a:rPr lang="en-US" altLang="zh-CN" sz="1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</a:t>
                      </a: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（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填序号）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43458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儿稼女织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结合语境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 latinLnBrk="1" hangingPunct="0">
                        <a:lnSpc>
                          <a:spcPts val="2900"/>
                        </a:lnSpc>
                      </a:pP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（</a:t>
                      </a: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4）</a:t>
                      </a:r>
                      <a:endParaRPr lang="en-US" altLang="zh-CN" sz="18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ctr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___________________________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QB_8_AN.3_1#d8c1eff4c.blank?vcp=1&amp;pid=99b414d01&amp;color=0,0,0&amp;vpa=1&amp;vtp=1&amp;bbb=1"/>
          <p:cNvSpPr/>
          <p:nvPr/>
        </p:nvSpPr>
        <p:spPr>
          <a:xfrm>
            <a:off x="9654763" y="3549290"/>
            <a:ext cx="852488" cy="31623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27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全，都</a:t>
            </a:r>
            <a:endParaRPr lang="en-US" altLang="zh-CN" dirty="0"/>
          </a:p>
        </p:txBody>
      </p:sp>
      <p:sp>
        <p:nvSpPr>
          <p:cNvPr id="7" name="QB_8_AN.4_1#d8c1eff4c.blank?vcp=1&amp;pid=99b414d01&amp;color=0,0,0&amp;vpa=2&amp;vtp=1&amp;bbb=1"/>
          <p:cNvSpPr/>
          <p:nvPr/>
        </p:nvSpPr>
        <p:spPr>
          <a:xfrm>
            <a:off x="9769063" y="3939305"/>
            <a:ext cx="623888" cy="31623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27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放下</a:t>
            </a:r>
            <a:endParaRPr lang="en-US" altLang="zh-CN" dirty="0"/>
          </a:p>
        </p:txBody>
      </p:sp>
      <p:sp>
        <p:nvSpPr>
          <p:cNvPr id="8" name="QB_8_AN.5_1#d8c1eff4c.blank?vcp=1&amp;pid=99b414d01&amp;color=0,0,0&amp;vpa=3&amp;vtp=1"/>
          <p:cNvSpPr/>
          <p:nvPr/>
        </p:nvSpPr>
        <p:spPr>
          <a:xfrm>
            <a:off x="9311863" y="4506044"/>
            <a:ext cx="395288" cy="31623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27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②</a:t>
            </a:r>
            <a:endParaRPr lang="en-US" altLang="zh-CN" dirty="0"/>
          </a:p>
        </p:txBody>
      </p:sp>
      <p:sp>
        <p:nvSpPr>
          <p:cNvPr id="9" name="QB_8_AN.6_1#d8c1eff4c.blank?vcp=1&amp;pid=99b414d01&amp;color=0,0,0&amp;vpa=4&amp;vtp=1&amp;bbb=1"/>
          <p:cNvSpPr/>
          <p:nvPr/>
        </p:nvSpPr>
        <p:spPr>
          <a:xfrm>
            <a:off x="8308563" y="5433651"/>
            <a:ext cx="3087688" cy="3160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2700"/>
              </a:lnSpc>
            </a:pPr>
            <a:r>
              <a:rPr lang="en-US" altLang="zh-CN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种庄稼</a:t>
            </a:r>
            <a:r>
              <a:rPr lang="en-US" altLang="zh-CN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（耕种/种田）（4分）</a:t>
            </a:r>
            <a:endParaRPr lang="en-US" altLang="zh-CN" dirty="0"/>
          </a:p>
        </p:txBody>
      </p:sp>
      <p:sp>
        <p:nvSpPr>
          <p:cNvPr id="10" name="QB_8_BD.2_2#d8c1eff4c?colgroup=10,20,15&amp;vcp=1&amp;pid=99b414d01&amp;color=0,0,0&amp;vtp=1&amp;bbb=1&amp;hb=1&amp;zzd= 1"/>
          <p:cNvSpPr/>
          <p:nvPr/>
        </p:nvSpPr>
        <p:spPr>
          <a:xfrm>
            <a:off x="1878362" y="3885331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QB_8_BD.2_2#d8c1eff4c?colgroup=10,20,15&amp;vcp=1&amp;pid=99b414d01&amp;color=0,0,0&amp;vtp=1&amp;bbb=1&amp;hb=1&amp;zzd= 1"/>
          <p:cNvSpPr/>
          <p:nvPr/>
        </p:nvSpPr>
        <p:spPr>
          <a:xfrm>
            <a:off x="1192562" y="4275348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QB_8_BD.2_2#d8c1eff4c?colgroup=10,20,15&amp;vcp=1&amp;pid=99b414d01&amp;color=0,0,0&amp;vtp=1&amp;bbb=1&amp;hb=1&amp;zzd= 1"/>
          <p:cNvSpPr/>
          <p:nvPr/>
        </p:nvSpPr>
        <p:spPr>
          <a:xfrm>
            <a:off x="1649762" y="4842085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QB_8_BD.2_2#d8c1eff4c?colgroup=10,20,15&amp;vcp=1&amp;pid=99b414d01&amp;color=0,0,0&amp;vtp=1&amp;bbb=1&amp;hb=1&amp;zzd= 1"/>
          <p:cNvSpPr/>
          <p:nvPr/>
        </p:nvSpPr>
        <p:spPr>
          <a:xfrm>
            <a:off x="1649762" y="5585544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 build="p"/>
      <p:bldP spid="7" grpId="0" animBg="1" build="p"/>
      <p:bldP spid="8" grpId="0" animBg="1" build="p"/>
      <p:bldP spid="9" grpId="0" animBg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8#e5791122d?vcp=1&amp;pid=99b414d01&amp;color=0,0,0&amp;vtp=1&amp;bt=1&amp;bbb=1"/>
          <p:cNvSpPr/>
          <p:nvPr/>
        </p:nvSpPr>
        <p:spPr>
          <a:xfrm>
            <a:off x="502920" y="2027494"/>
            <a:ext cx="11183112" cy="35433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100"/>
              </a:lnSpc>
            </a:pPr>
            <a:r>
              <a:rPr lang="en-US" altLang="zh-CN" sz="1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【补填诗句】</a:t>
            </a:r>
            <a:endParaRPr lang="en-US" altLang="zh-CN" sz="1800" dirty="0"/>
          </a:p>
        </p:txBody>
      </p:sp>
      <p:sp>
        <p:nvSpPr>
          <p:cNvPr id="3" name="QO_8_BD.7_1#8f8020a08?sp=1&amp;vcp=1&amp;pid=99b414d01&amp;color=0,0,0&amp;vtp=1&amp;bbb=1"/>
          <p:cNvSpPr/>
          <p:nvPr/>
        </p:nvSpPr>
        <p:spPr>
          <a:xfrm>
            <a:off x="502920" y="2425766"/>
            <a:ext cx="11183112" cy="7702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6.从下面选项中选择相应的诗句填入文中的A、B处。（填序号）（2分）</a:t>
            </a:r>
            <a:endParaRPr lang="en-US" altLang="zh-CN" sz="1800" dirty="0"/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明月相随何处眠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②白云劝尽杯中物</a:t>
            </a:r>
            <a:endParaRPr lang="en-US" altLang="zh-CN" sz="1800" dirty="0"/>
          </a:p>
        </p:txBody>
      </p:sp>
      <p:sp>
        <p:nvSpPr>
          <p:cNvPr id="4" name="QO_8_AN.8_1#8f8020a08?vcp=1&amp;pid=99b414d01&amp;color=0,0,0&amp;vtp=1&amp;bbb=1"/>
          <p:cNvSpPr/>
          <p:nvPr/>
        </p:nvSpPr>
        <p:spPr>
          <a:xfrm>
            <a:off x="502920" y="3243709"/>
            <a:ext cx="11183112" cy="3511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100"/>
              </a:lnSpc>
            </a:pPr>
            <a:r>
              <a:rPr lang="en-US" altLang="zh-CN" sz="1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【答案】</a:t>
            </a:r>
            <a:r>
              <a:rPr lang="en-US" altLang="zh-CN" sz="1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②;</a:t>
            </a:r>
            <a:r>
              <a:rPr lang="en-US" altLang="zh-CN" sz="1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①（2分）</a:t>
            </a:r>
            <a:endParaRPr lang="en-US" altLang="zh-CN" sz="1800" dirty="0"/>
          </a:p>
        </p:txBody>
      </p:sp>
      <p:sp>
        <p:nvSpPr>
          <p:cNvPr id="5" name="QO_8_AS.9_1#8f8020a08?vcp=1&amp;pid=99b414d01&amp;color=0,0,0&amp;vtp=1&amp;bbb=1&amp;hb=1"/>
          <p:cNvSpPr/>
          <p:nvPr/>
        </p:nvSpPr>
        <p:spPr>
          <a:xfrm>
            <a:off x="502920" y="3654491"/>
            <a:ext cx="11183112" cy="16084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1" i="0" spc="-5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【解析】</a:t>
            </a:r>
            <a:r>
              <a:rPr lang="en-US" altLang="zh-CN" sz="1800" b="1" i="0" spc="-5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1" i="0" spc="-5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本题考查理解诗歌内容的能力。前文“卖药囊中应有钱，还山服药又长年”的意思</a:t>
            </a:r>
            <a:r>
              <a:rPr lang="en-US" altLang="zh-CN" sz="1800" b="1" i="0" spc="-5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：卖药后衣袋里应有很</a:t>
            </a:r>
            <a:endParaRPr lang="en-US" altLang="zh-CN" sz="1800" b="1" i="0" spc="-50">
              <a:solidFill>
                <a:srgbClr val="FF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1" i="0" spc="-5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多钱</a:t>
            </a:r>
            <a:r>
              <a:rPr lang="en-US" altLang="zh-CN" sz="1800" b="1" i="0" spc="-5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，回到山中服药又可以延年。后文“眠时忆同醒时意，梦魂可以相周旋”的意思：</a:t>
            </a:r>
            <a:r>
              <a:rPr lang="en-US" altLang="zh-CN" sz="1800" b="1" i="0" spc="-5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睡时回忆追问醒来时的事，</a:t>
            </a:r>
            <a:endParaRPr lang="en-US" altLang="zh-CN" sz="1800" b="1" i="0" spc="-50">
              <a:solidFill>
                <a:srgbClr val="FF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1" i="0" spc="-5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梦魂可以和我相互来周旋</a:t>
            </a:r>
            <a:r>
              <a:rPr lang="en-US" altLang="zh-CN" sz="1800" b="1" i="0" spc="-5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。结合上下文内容可知，应先“白云劝酒”再“何处眠”，即“白云劝尽杯中物</a:t>
            </a:r>
            <a:r>
              <a:rPr lang="en-US" altLang="zh-CN" sz="1800" b="1" i="0" spc="-5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，明月相随何</a:t>
            </a:r>
            <a:endParaRPr lang="en-US" altLang="zh-CN" sz="1800" b="1" i="0" spc="-50">
              <a:solidFill>
                <a:srgbClr val="FF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100"/>
              </a:lnSpc>
            </a:pPr>
            <a:r>
              <a:rPr lang="en-US" altLang="zh-CN" b="1" i="0" spc="-5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处眠</a:t>
            </a:r>
            <a:r>
              <a:rPr lang="en-US" altLang="zh-CN" b="1" i="0" spc="-5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”，这两句的意思：白云劝（我）饮尽杯中酒，明月相伴哪里还不能成眠？故A处填入②，B处填入①。</a:t>
            </a:r>
            <a:endParaRPr lang="en-US" altLang="zh-CN" spc="-5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5" grpId="0" animBg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8#7ceee9efc?vcp=1&amp;pid=99b414d01&amp;color=0,0,0&amp;vtp=1&amp;bt=1&amp;bbb=1"/>
          <p:cNvSpPr/>
          <p:nvPr/>
        </p:nvSpPr>
        <p:spPr>
          <a:xfrm>
            <a:off x="502920" y="2040194"/>
            <a:ext cx="11183112" cy="7732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【</a:t>
            </a:r>
            <a:r>
              <a:rPr lang="en-US" altLang="zh-CN" sz="1800" b="1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梳理经历】</a:t>
            </a:r>
            <a:endParaRPr lang="en-US" altLang="zh-CN" sz="1800" b="1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1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7.根据文章内容，补全沈千运的人生轨迹图。（3分）</a:t>
            </a:r>
            <a:endParaRPr lang="en-US" altLang="zh-CN" sz="1800" dirty="0"/>
          </a:p>
        </p:txBody>
      </p:sp>
      <p:pic>
        <p:nvPicPr>
          <p:cNvPr id="4" name="QB_8_BD.10_2#f046347fb?vcp=1&amp;pid=99b414d01&amp;color=0,0,0&amp;tib=255,255,255&amp;vip=5#7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66928" y="2948371"/>
            <a:ext cx="11055096" cy="2331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6" name="QB_8_AN.11_1#f046347fb.blank?vcp=1&amp;pid=99b414d01&amp;color=0,0,0&amp;vpa=5&amp;vtp=1"/>
          <p:cNvSpPr/>
          <p:nvPr/>
        </p:nvSpPr>
        <p:spPr>
          <a:xfrm>
            <a:off x="2569464" y="4640011"/>
            <a:ext cx="2084832" cy="393192"/>
          </a:xfrm>
          <a:prstGeom prst="rect">
            <a:avLst/>
          </a:prstGeom>
          <a:noFill/>
        </p:spPr>
        <p:txBody>
          <a:bodyPr wrap="square" lIns="0" tIns="0" rIns="0" bIns="0" rtlCol="0" anchor="b"/>
          <a:lstStyle/>
          <a:p>
            <a:pPr algn="l" latinLnBrk="1"/>
            <a:r>
              <a:rPr lang="en-US" altLang="zh-CN" sz="13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应举不第（多次参加科举都没考中）</a:t>
            </a:r>
            <a:endParaRPr lang="en-US" altLang="zh-CN" sz="1300" dirty="0"/>
          </a:p>
        </p:txBody>
      </p:sp>
      <p:sp>
        <p:nvSpPr>
          <p:cNvPr id="7" name="QB_8_AN.12_1#f046347fb.blank?vcp=1&amp;pid=99b414d01&amp;color=0,0,0&amp;vpa=6&amp;vtp=1"/>
          <p:cNvSpPr/>
          <p:nvPr/>
        </p:nvSpPr>
        <p:spPr>
          <a:xfrm>
            <a:off x="4370831" y="3030667"/>
            <a:ext cx="1889291" cy="393192"/>
          </a:xfrm>
          <a:prstGeom prst="rect">
            <a:avLst/>
          </a:prstGeom>
          <a:noFill/>
        </p:spPr>
        <p:txBody>
          <a:bodyPr wrap="square" lIns="0" tIns="0" rIns="0" bIns="0" rtlCol="0" anchor="b"/>
          <a:lstStyle/>
          <a:p>
            <a:pPr algn="l" latinLnBrk="1"/>
            <a:r>
              <a:rPr lang="en-US" altLang="zh-CN" sz="13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遨游襄、邓/干谒名公（在襄州、邓州一带漫游玩乐，拜访求见有名望的人）</a:t>
            </a:r>
            <a:endParaRPr lang="en-US" altLang="zh-CN" sz="1300" dirty="0"/>
          </a:p>
        </p:txBody>
      </p:sp>
      <p:sp>
        <p:nvSpPr>
          <p:cNvPr id="8" name="QB_8_AN.13_1#f046347fb.blank?vcp=1&amp;pid=99b414d01&amp;color=0,0,0&amp;vpa=7&amp;vtp=1"/>
          <p:cNvSpPr/>
          <p:nvPr/>
        </p:nvSpPr>
        <p:spPr>
          <a:xfrm>
            <a:off x="7964424" y="3030667"/>
            <a:ext cx="1742284" cy="374904"/>
          </a:xfrm>
          <a:prstGeom prst="rect">
            <a:avLst/>
          </a:prstGeom>
          <a:noFill/>
        </p:spPr>
        <p:txBody>
          <a:bodyPr wrap="square" lIns="0" tIns="0" rIns="0" bIns="0" rtlCol="0" anchor="b"/>
          <a:lstStyle/>
          <a:p>
            <a:pPr algn="l" latinLnBrk="1"/>
            <a:r>
              <a:rPr lang="en-US" altLang="zh-CN" sz="13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释志还山/还山中别业（归隐田园）（3分）</a:t>
            </a:r>
            <a:endParaRPr lang="en-US" altLang="zh-CN" sz="13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 build="p"/>
      <p:bldP spid="7" grpId="0" animBg="1" build="p"/>
      <p:bldP spid="8" grpId="0" animBg="1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8#1922c0570?vcp=1&amp;pid=99b414d01&amp;color=0,0,0&amp;vtp=1&amp;bt=1&amp;bbb=1"/>
          <p:cNvSpPr/>
          <p:nvPr/>
        </p:nvSpPr>
        <p:spPr>
          <a:xfrm>
            <a:off x="502920" y="2446594"/>
            <a:ext cx="11183112" cy="35433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100"/>
              </a:lnSpc>
            </a:pPr>
            <a:r>
              <a:rPr lang="en-US" altLang="zh-CN" sz="1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【探寻心路】</a:t>
            </a:r>
            <a:endParaRPr lang="en-US" altLang="zh-CN" sz="1800" dirty="0"/>
          </a:p>
        </p:txBody>
      </p:sp>
      <p:sp>
        <p:nvSpPr>
          <p:cNvPr id="3" name="QO_8_BD.14_1#b02ad15b9?vcp=1&amp;pid=99b414d01&amp;color=0,0,0&amp;vtp=1&amp;bbb=1"/>
          <p:cNvSpPr/>
          <p:nvPr/>
        </p:nvSpPr>
        <p:spPr>
          <a:xfrm>
            <a:off x="502920" y="2843024"/>
            <a:ext cx="11183112" cy="3541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1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8.根据文章内容，写出沈千运归隐的原因。（写出两点即可）（4分）</a:t>
            </a:r>
            <a:endParaRPr lang="en-US" altLang="zh-CN" sz="1800" dirty="0"/>
          </a:p>
        </p:txBody>
      </p:sp>
      <p:sp>
        <p:nvSpPr>
          <p:cNvPr id="4" name="QO_8_AN.15_1#b02ad15b9?vcp=1&amp;pid=99b414d01&amp;color=0,0,0&amp;vtp=1&amp;bbb=1&amp;hb=1"/>
          <p:cNvSpPr/>
          <p:nvPr/>
        </p:nvSpPr>
        <p:spPr>
          <a:xfrm>
            <a:off x="502920" y="3250821"/>
            <a:ext cx="11183112" cy="16114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【答案】</a:t>
            </a:r>
            <a:r>
              <a:rPr lang="en-US" altLang="zh-CN" sz="1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①他“数应举不第”，多次参加科举都没考中；②“时年齿已迈”，他年纪已老迈，不愿奔波；③</a:t>
            </a:r>
            <a:r>
              <a:rPr lang="en-US" altLang="zh-CN" sz="1800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“衰落</a:t>
            </a:r>
            <a:endParaRPr lang="en-US" altLang="zh-CN" sz="1800" b="1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当捐弃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，贫贱招谤讟”，他觉得自己贫寒低贱却到处奔走容易引来谤毁和非议；④“其时多艰，自知屯蹇</a:t>
            </a:r>
            <a:r>
              <a:rPr lang="en-US" altLang="zh-CN" sz="1800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”，那时</a:t>
            </a:r>
            <a:endParaRPr lang="en-US" altLang="zh-CN" sz="1800" b="1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的社会多有艰难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，他知道自己处境不顺利；⑤“儿稼女织，偃仰今古，自足此生”，他喜欢“儿稼女织</a:t>
            </a:r>
            <a:r>
              <a:rPr lang="en-US" altLang="zh-CN" sz="1800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”的自由自</a:t>
            </a:r>
            <a:endParaRPr lang="en-US" altLang="zh-CN" sz="1800" b="1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100"/>
              </a:lnSpc>
            </a:pPr>
            <a:r>
              <a:rPr lang="en-US" altLang="zh-CN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在的生活</a:t>
            </a:r>
            <a:r>
              <a:rPr lang="en-US" altLang="zh-CN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；⑥“谁能作小吏走风尘下乎”，他不愿去当小官在尘世中奔波。（写出两点即可，每点2分，共4分）</a:t>
            </a:r>
            <a:endParaRPr lang="en-US" altLang="zh-CN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8#a817379c1?vcp=1&amp;pid=99b414d01&amp;color=0,0,0&amp;vtp=1&amp;bt=1&amp;bbb=1"/>
          <p:cNvSpPr/>
          <p:nvPr/>
        </p:nvSpPr>
        <p:spPr>
          <a:xfrm>
            <a:off x="502920" y="1539115"/>
            <a:ext cx="11183112" cy="7732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【</a:t>
            </a:r>
            <a:r>
              <a:rPr lang="en-US" altLang="zh-CN" sz="1800" b="1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品析形象】</a:t>
            </a:r>
            <a:endParaRPr lang="en-US" altLang="zh-CN" sz="1800" b="1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1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9.请将陈涉和沈千运进行关联，完成表格。（5分）</a:t>
            </a:r>
            <a:endParaRPr lang="en-US" altLang="zh-CN" sz="1800" dirty="0"/>
          </a:p>
        </p:txBody>
      </p:sp>
      <p:graphicFrame>
        <p:nvGraphicFramePr>
          <p:cNvPr id="14" name="QB_8_BD.16_2#728c0fe96?colgroup=2,18,26&amp;vcp=1&amp;pid=99b414d01&amp;color=0,0,0&amp;vtp=1&amp;bbb=1&amp;hb=1"/>
          <p:cNvGraphicFramePr>
            <a:graphicFrameLocks noGrp="1"/>
          </p:cNvGraphicFramePr>
          <p:nvPr/>
        </p:nvGraphicFramePr>
        <p:xfrm>
          <a:off x="295422" y="2447292"/>
          <a:ext cx="11363178" cy="3333878"/>
        </p:xfrm>
        <a:graphic>
          <a:graphicData uri="http://schemas.openxmlformats.org/drawingml/2006/table">
            <a:tbl>
              <a:tblPr/>
              <a:tblGrid>
                <a:gridCol w="920730"/>
                <a:gridCol w="4270248"/>
                <a:gridCol w="6172200"/>
              </a:tblGrid>
              <a:tr h="741998">
                <a:tc>
                  <a:txBody>
                    <a:bodyPr/>
                    <a:lstStyle/>
                    <a:p>
                      <a:pPr marL="0" indent="0" algn="ctr" latinLnBrk="1" hangingPunct="0">
                        <a:lnSpc>
                          <a:spcPts val="2900"/>
                        </a:lnSpc>
                      </a:pPr>
                      <a:r>
                        <a:rPr lang="en-US" altLang="zh-CN" sz="18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传</a:t>
                      </a:r>
                      <a:r>
                        <a:rPr lang="en-US" altLang="zh-CN" sz="1800" b="1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8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主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陈涉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沈千运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41998">
                <a:tc>
                  <a:txBody>
                    <a:bodyPr/>
                    <a:lstStyle/>
                    <a:p>
                      <a:pPr marL="0" indent="0" algn="ctr" latinLnBrk="1" hangingPunct="0">
                        <a:lnSpc>
                          <a:spcPts val="2900"/>
                        </a:lnSpc>
                      </a:pPr>
                      <a:r>
                        <a:rPr lang="en-US" altLang="zh-CN" sz="18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出</a:t>
                      </a:r>
                      <a:r>
                        <a:rPr lang="en-US" altLang="zh-CN" sz="1800" b="1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8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处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司马迁</a:t>
                      </a: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《①</a:t>
                      </a:r>
                      <a:r>
                        <a:rPr lang="en-US" altLang="zh-CN" sz="1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______________________</a:t>
                      </a: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》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辛文房《唐才子传》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46633">
                <a:tc>
                  <a:txBody>
                    <a:bodyPr/>
                    <a:lstStyle/>
                    <a:p>
                      <a:pPr marL="0" indent="0" algn="ctr" latinLnBrk="1" hangingPunct="0">
                        <a:lnSpc>
                          <a:spcPts val="2900"/>
                        </a:lnSpc>
                      </a:pPr>
                      <a:r>
                        <a:rPr lang="en-US" altLang="zh-CN" sz="18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事</a:t>
                      </a:r>
                      <a:r>
                        <a:rPr lang="en-US" altLang="zh-CN" sz="1800" b="1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8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件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2900"/>
                        </a:lnSpc>
                      </a:pP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从“丹书鱼腹”和“篝火狐鸣</a:t>
                      </a: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”看出陈涉足智</a:t>
                      </a:r>
                      <a:endParaRPr lang="en-US" altLang="zh-CN" sz="18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多谋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2900"/>
                        </a:lnSpc>
                      </a:pP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从“当时士流皆敬慕之”“肃宗议备礼征致”</a:t>
                      </a: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看出沈千运②</a:t>
                      </a:r>
                      <a:r>
                        <a:rPr lang="en-US" altLang="zh-CN" sz="1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</a:t>
                      </a:r>
                      <a:endParaRPr lang="en-US" altLang="zh-CN" sz="180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_________________________________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03249">
                <a:tc>
                  <a:txBody>
                    <a:bodyPr/>
                    <a:lstStyle/>
                    <a:p>
                      <a:pPr marL="0" indent="0" algn="ctr" latinLnBrk="1" hangingPunct="0">
                        <a:lnSpc>
                          <a:spcPts val="2900"/>
                        </a:lnSpc>
                      </a:pPr>
                      <a:r>
                        <a:rPr lang="en-US" altLang="zh-CN" sz="18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语</a:t>
                      </a:r>
                      <a:r>
                        <a:rPr lang="en-US" altLang="zh-CN" sz="1800" b="1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8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言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2900"/>
                        </a:lnSpc>
                      </a:pP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“燕雀安知鸿鹄之志哉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！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”一个“哉</a:t>
                      </a: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”字表示</a:t>
                      </a:r>
                      <a:endParaRPr lang="en-US" altLang="zh-CN" sz="18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2900"/>
                        </a:lnSpc>
                      </a:pP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反问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陈涉自比鸿鹄</a:t>
                      </a:r>
                      <a:r>
                        <a:rPr lang="en-US" altLang="zh-CN" sz="18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可见他青年时代就</a:t>
                      </a:r>
                      <a:endParaRPr lang="en-US" altLang="zh-CN" sz="18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具有远大的志向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2900"/>
                        </a:lnSpc>
                      </a:pP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“谁能作小吏走风尘下乎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！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”</a:t>
                      </a:r>
                      <a:r>
                        <a:rPr lang="en-US" altLang="zh-CN" sz="1800" b="0" i="0" dirty="0" err="1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一个“乎”字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③</a:t>
                      </a:r>
                      <a:r>
                        <a:rPr lang="en-US" altLang="zh-CN" sz="180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_________________</a:t>
                      </a:r>
                      <a:endParaRPr lang="en-US" altLang="zh-CN" sz="1800" i="0" dirty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2900"/>
                        </a:lnSpc>
                      </a:pPr>
                      <a:r>
                        <a:rPr lang="en-US" altLang="zh-CN" sz="180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____________________________________________________</a:t>
                      </a:r>
                      <a:endParaRPr lang="en-US" altLang="zh-CN" sz="1800" i="0" dirty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________________________________________________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QB_8_AN.17_1#728c0fe96.blank?vcp=1&amp;pid=99b414d01&amp;color=0,0,0&amp;vpa=8&amp;vtp=1&amp;bbb=1"/>
          <p:cNvSpPr/>
          <p:nvPr/>
        </p:nvSpPr>
        <p:spPr>
          <a:xfrm>
            <a:off x="2436708" y="3355375"/>
            <a:ext cx="2452688" cy="31623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27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史记（或：陈涉世家）</a:t>
            </a:r>
            <a:endParaRPr lang="en-US" altLang="zh-CN" dirty="0"/>
          </a:p>
        </p:txBody>
      </p:sp>
      <p:sp>
        <p:nvSpPr>
          <p:cNvPr id="6" name="QB_8_AN.18_1#728c0fe96.blank?vcp=1&amp;pid=99b414d01&amp;color=0,0,0&amp;vpa=9&amp;vtp=1&amp;bbb=1&amp;hb=1"/>
          <p:cNvSpPr/>
          <p:nvPr/>
        </p:nvSpPr>
        <p:spPr>
          <a:xfrm>
            <a:off x="5558400" y="3937511"/>
            <a:ext cx="6045200" cy="683133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latinLnBrk="1">
              <a:lnSpc>
                <a:spcPct val="130000"/>
              </a:lnSpc>
            </a:pPr>
            <a:r>
              <a:rPr lang="en-US" altLang="zh-CN" b="1" i="0">
                <a:solidFill>
                  <a:srgbClr val="FF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                                            </a:t>
            </a:r>
            <a:r>
              <a:rPr lang="en-US" altLang="zh-CN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富有才华</a:t>
            </a:r>
            <a:r>
              <a:rPr lang="en-US" altLang="zh-CN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（或：气格高古，声名远播）。</a:t>
            </a:r>
            <a:endParaRPr lang="en-US" altLang="zh-CN" dirty="0"/>
          </a:p>
        </p:txBody>
      </p:sp>
      <p:sp>
        <p:nvSpPr>
          <p:cNvPr id="7" name="QB_8_AN.19_1#728c0fe96.blank?vcp=1&amp;pid=99b414d01&amp;color=0,0,0&amp;vpa=10&amp;vtp=1&amp;bbb=1&amp;hb=1"/>
          <p:cNvSpPr/>
          <p:nvPr/>
        </p:nvSpPr>
        <p:spPr>
          <a:xfrm>
            <a:off x="5545700" y="4678302"/>
            <a:ext cx="6045200" cy="1039559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latinLnBrk="1">
              <a:lnSpc>
                <a:spcPct val="130000"/>
              </a:lnSpc>
            </a:pPr>
            <a:r>
              <a:rPr lang="en-US" altLang="zh-CN" b="1" i="0">
                <a:solidFill>
                  <a:srgbClr val="FF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                                 </a:t>
            </a:r>
            <a:r>
              <a:rPr lang="en-US" altLang="zh-CN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表示感叹（</a:t>
            </a:r>
            <a:r>
              <a:rPr lang="en-US" altLang="zh-CN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或：表示反问），沈千运不愿当小官在尘世中奔波</a:t>
            </a:r>
            <a:r>
              <a:rPr lang="en-US" altLang="zh-CN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，表现了他喜欢自由</a:t>
            </a:r>
            <a:r>
              <a:rPr lang="en-US" altLang="zh-CN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、不愿被世俗所累、甘愿归隐的情怀。（5分）</a:t>
            </a:r>
            <a:endParaRPr lang="en-US" altLang="zh-CN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build="p"/>
      <p:bldP spid="6" grpId="0" animBg="1" build="p"/>
      <p:bldP spid="7" grpId="0" animBg="1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6_BD#65f067342?vcp=1&amp;pid=3f8e243bc&amp;color=0,0,0&amp;vtp=1&amp;bt=1&amp;bbb=1&amp;hb=1"/>
          <p:cNvSpPr/>
          <p:nvPr/>
        </p:nvSpPr>
        <p:spPr>
          <a:xfrm>
            <a:off x="502920" y="891540"/>
            <a:ext cx="11183112" cy="73152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 latinLnBrk="1">
              <a:lnSpc>
                <a:spcPts val="29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篇</a:t>
            </a:r>
            <a:r>
              <a:rPr lang="zh-CN" altLang="en-US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二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［2023宁波中考节选］班级开展“文言文中的劝说技巧”专题学习活动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，请你参</a:t>
            </a:r>
            <a:endParaRPr lang="en-US" altLang="zh-CN" sz="2400" b="1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29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与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。（19分）</a:t>
            </a:r>
            <a:endParaRPr lang="en-US" altLang="zh-CN" sz="2400" dirty="0"/>
          </a:p>
        </p:txBody>
      </p:sp>
      <p:sp>
        <p:nvSpPr>
          <p:cNvPr id="3" name="QB_7_BD.38_1#04984f964?sp=1&amp;vcp=1&amp;pid=65f067342&amp;color=0,0,0&amp;vtp=1&amp;bbb=1"/>
          <p:cNvSpPr/>
          <p:nvPr/>
        </p:nvSpPr>
        <p:spPr>
          <a:xfrm>
            <a:off x="502920" y="1625600"/>
            <a:ext cx="11183112" cy="3541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1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10.劝说类文言文中，有些标题暗含劝说方式。下面是同学所做的标题整理。请你解释加点的字。（2分）</a:t>
            </a:r>
            <a:endParaRPr lang="en-US" altLang="zh-CN" sz="1800" dirty="0"/>
          </a:p>
        </p:txBody>
      </p:sp>
      <p:graphicFrame>
        <p:nvGraphicFramePr>
          <p:cNvPr id="20" name="QB_7_BD.38_2#04984f964?colgroup=48&amp;vcp=1&amp;pid=65f067342&amp;color=0,0,0&amp;vtp=1&amp;bbb=1&amp;hb=1"/>
          <p:cNvGraphicFramePr>
            <a:graphicFrameLocks noGrp="1"/>
          </p:cNvGraphicFramePr>
          <p:nvPr/>
        </p:nvGraphicFramePr>
        <p:xfrm>
          <a:off x="502920" y="2107565"/>
          <a:ext cx="11164824" cy="2526030"/>
        </p:xfrm>
        <a:graphic>
          <a:graphicData uri="http://schemas.openxmlformats.org/drawingml/2006/table">
            <a:tbl>
              <a:tblPr/>
              <a:tblGrid>
                <a:gridCol w="11164824"/>
              </a:tblGrid>
              <a:tr h="2223707">
                <a:tc>
                  <a:txBody>
                    <a:bodyPr/>
                    <a:lstStyle/>
                    <a:p>
                      <a:pPr marL="0" indent="0" algn="l" defTabSz="914400" rtl="0" eaLnBrk="1" latinLnBrk="1" hangingPunct="0">
                        <a:lnSpc>
                          <a:spcPts val="2900"/>
                        </a:lnSpc>
                        <a:tabLst>
                          <a:tab pos="3378835" algn="l"/>
                        </a:tabLst>
                      </a:pP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《</a:t>
                      </a: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诫子书》</a:t>
                      </a:r>
                      <a:r>
                        <a:rPr lang="en-US" altLang="zh-CN" sz="1800" b="0" i="0" spc="-1030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	</a:t>
                      </a: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诫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：（</a:t>
                      </a: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1）</a:t>
                      </a:r>
                      <a:r>
                        <a:rPr lang="en-US" altLang="zh-CN" sz="1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______________</a:t>
                      </a:r>
                      <a:endParaRPr lang="en-US" altLang="zh-CN" sz="1200" dirty="0"/>
                    </a:p>
                    <a:p>
                      <a:pPr marL="0" indent="0" algn="l" defTabSz="914400" rtl="0" eaLnBrk="1" latinLnBrk="1" hangingPunct="0">
                        <a:lnSpc>
                          <a:spcPts val="2900"/>
                        </a:lnSpc>
                        <a:tabLst>
                          <a:tab pos="3378835" algn="l"/>
                        </a:tabLst>
                      </a:pP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《孙权劝学》</a:t>
                      </a:r>
                      <a:r>
                        <a:rPr lang="en-US" altLang="zh-CN" sz="1800" b="0" i="0" spc="-1030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	</a:t>
                      </a: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劝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：劝告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劝说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  <a:p>
                      <a:pPr marL="0" indent="0" algn="l" defTabSz="914400" rtl="0" eaLnBrk="1" latinLnBrk="1" hangingPunct="0">
                        <a:lnSpc>
                          <a:spcPts val="2900"/>
                        </a:lnSpc>
                        <a:tabLst>
                          <a:tab pos="3378835" algn="l"/>
                        </a:tabLst>
                      </a:pP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《送东阳马生序》</a:t>
                      </a:r>
                      <a:r>
                        <a:rPr lang="en-US" altLang="zh-CN" sz="1800" b="0" i="0" spc="-1030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	</a:t>
                      </a: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序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：一种文体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这里指赠序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即临别赠言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表达祝愿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劝勉之意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  <a:p>
                      <a:pPr marL="0" indent="0" algn="l" defTabSz="914400" rtl="0" eaLnBrk="1" latinLnBrk="1" hangingPunct="0">
                        <a:lnSpc>
                          <a:spcPts val="2900"/>
                        </a:lnSpc>
                        <a:tabLst>
                          <a:tab pos="3378835" algn="l"/>
                        </a:tabLst>
                      </a:pP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《邹忌讽齐王纳谏》</a:t>
                      </a:r>
                      <a:r>
                        <a:rPr lang="en-US" altLang="zh-CN" sz="1800" b="0" i="0" spc="-1030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	</a:t>
                      </a: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讽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：（</a:t>
                      </a: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2）</a:t>
                      </a:r>
                      <a:r>
                        <a:rPr lang="en-US" altLang="zh-CN" sz="1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_____________________________________</a:t>
                      </a:r>
                      <a:endParaRPr lang="en-US" altLang="zh-CN" sz="1200" dirty="0"/>
                    </a:p>
                    <a:p>
                      <a:pPr marL="0" indent="0" algn="l" defTabSz="914400" rtl="0" eaLnBrk="1" latinLnBrk="1" hangingPunct="0">
                        <a:lnSpc>
                          <a:spcPts val="2900"/>
                        </a:lnSpc>
                        <a:tabLst>
                          <a:tab pos="3378835" algn="l"/>
                        </a:tabLst>
                      </a:pP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《出师表》</a:t>
                      </a:r>
                      <a:endParaRPr lang="en-US" altLang="zh-CN" sz="1800" b="0" i="0" spc="-1030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indent="0" algn="l" defTabSz="914400" rtl="0" eaLnBrk="1" latinLnBrk="1" hangingPunct="0">
                        <a:lnSpc>
                          <a:spcPts val="2900"/>
                        </a:lnSpc>
                        <a:tabLst>
                          <a:tab pos="3378835" algn="l"/>
                        </a:tabLst>
                      </a:pP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表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：中国古代向帝王上书陈情言事的一种特殊文体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内容为陈述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请求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建议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“动之以情”是“表</a:t>
                      </a: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”的基本特</a:t>
                      </a:r>
                      <a:endParaRPr lang="en-US" altLang="zh-CN" sz="18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defTabSz="914400" rtl="0" eaLnBrk="1" latinLnBrk="1" hangingPunct="0">
                        <a:lnSpc>
                          <a:spcPts val="2700"/>
                        </a:lnSpc>
                        <a:tabLst>
                          <a:tab pos="3378835" algn="l"/>
                        </a:tabLst>
                      </a:pP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征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QB_7_AN.39_1#04984f964.blank?vcp=1&amp;pid=65f067342&amp;color=0,0,0&amp;vpa=15&amp;vtp=1&amp;bbb=1"/>
          <p:cNvSpPr/>
          <p:nvPr/>
        </p:nvSpPr>
        <p:spPr>
          <a:xfrm>
            <a:off x="4988011" y="2076640"/>
            <a:ext cx="1538288" cy="31623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27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告诫，劝勉。</a:t>
            </a:r>
            <a:endParaRPr lang="en-US" altLang="zh-CN" dirty="0"/>
          </a:p>
        </p:txBody>
      </p:sp>
      <p:sp>
        <p:nvSpPr>
          <p:cNvPr id="6" name="QB_7_AN.40_1#04984f964.blank?vcp=1&amp;pid=65f067342&amp;color=0,0,0&amp;vpa=16&amp;vtp=1&amp;bbb=1"/>
          <p:cNvSpPr/>
          <p:nvPr/>
        </p:nvSpPr>
        <p:spPr>
          <a:xfrm>
            <a:off x="4988011" y="3181540"/>
            <a:ext cx="4167188" cy="3160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27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讽谏，用含蓄的话委婉地规劝。（2分）</a:t>
            </a:r>
            <a:endParaRPr lang="en-US" altLang="zh-CN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build="p"/>
      <p:bldP spid="6" grpId="0" animBg="1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7_BD.41_1#392a6bb04?sp=1&amp;vcp=1&amp;pid=65f067342&amp;color=0,0,0&amp;vtp=1&amp;bt=1&amp;bbb=1&amp;hb=1"/>
          <p:cNvSpPr/>
          <p:nvPr/>
        </p:nvSpPr>
        <p:spPr>
          <a:xfrm>
            <a:off x="502920" y="900000"/>
            <a:ext cx="11183112" cy="6716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28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11.下面是同学所做的劝说语气整理单。请你用现代汉语写出相关语句的意思，并分析其语气的表达效果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，完成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27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表格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。（6分）</a:t>
            </a:r>
            <a:endParaRPr lang="en-US" altLang="zh-CN" dirty="0"/>
          </a:p>
        </p:txBody>
      </p:sp>
      <p:graphicFrame>
        <p:nvGraphicFramePr>
          <p:cNvPr id="21" name="QB_7_BD.41_2#392a6bb04?colgroup=4,12,29&amp;vcp=1&amp;pid=65f067342&amp;color=0,0,0&amp;vtp=1&amp;bbb=1&amp;hb=1"/>
          <p:cNvGraphicFramePr>
            <a:graphicFrameLocks noGrp="1"/>
          </p:cNvGraphicFramePr>
          <p:nvPr/>
        </p:nvGraphicFramePr>
        <p:xfrm>
          <a:off x="502920" y="1699593"/>
          <a:ext cx="11155680" cy="4672395"/>
        </p:xfrm>
        <a:graphic>
          <a:graphicData uri="http://schemas.openxmlformats.org/drawingml/2006/table">
            <a:tbl>
              <a:tblPr/>
              <a:tblGrid>
                <a:gridCol w="1106424"/>
                <a:gridCol w="3099816"/>
                <a:gridCol w="6949440"/>
              </a:tblGrid>
              <a:tr h="379222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600"/>
                        </a:lnSpc>
                      </a:pPr>
                      <a:r>
                        <a:rPr lang="en-US" altLang="zh-CN" sz="18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语</a:t>
                      </a:r>
                      <a:r>
                        <a:rPr lang="en-US" altLang="zh-CN" sz="18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8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气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600"/>
                        </a:lnSpc>
                      </a:pPr>
                      <a:r>
                        <a:rPr lang="en-US" altLang="zh-CN" sz="18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相关语句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600"/>
                        </a:lnSpc>
                      </a:pPr>
                      <a:r>
                        <a:rPr lang="en-US" altLang="zh-CN" sz="18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分</a:t>
                      </a:r>
                      <a:r>
                        <a:rPr lang="en-US" altLang="zh-CN" sz="18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8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析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90105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祈使语气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2800"/>
                        </a:lnSpc>
                      </a:pP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   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卿今当涂掌事</a:t>
                      </a:r>
                      <a:r>
                        <a:rPr lang="en-US" altLang="zh-CN" sz="18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不可不</a:t>
                      </a:r>
                      <a:endParaRPr lang="en-US" altLang="zh-CN" sz="18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楷体" panose="02010609060101010101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2800"/>
                        </a:lnSpc>
                      </a:pP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学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！</a:t>
                      </a:r>
                      <a:endParaRPr lang="en-US" altLang="zh-CN" sz="1200" spc="-100" dirty="0"/>
                    </a:p>
                    <a:p>
                      <a:pPr marL="0" indent="0" algn="r" latinLnBrk="1" hangingPunct="0">
                        <a:lnSpc>
                          <a:spcPts val="2600"/>
                        </a:lnSpc>
                      </a:pPr>
                      <a:r>
                        <a:rPr lang="en-US" altLang="zh-CN" sz="1800" b="0" i="0" u="none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    </a:t>
                      </a: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——《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孙权劝学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》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2800"/>
                        </a:lnSpc>
                      </a:pP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（</a:t>
                      </a: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1）</a:t>
                      </a:r>
                      <a:r>
                        <a:rPr lang="en-US" altLang="zh-CN" sz="1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______________________________________________________</a:t>
                      </a:r>
                      <a:endParaRPr lang="en-US" altLang="zh-CN" sz="180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2800"/>
                        </a:lnSpc>
                      </a:pPr>
                      <a:r>
                        <a:rPr lang="en-US" altLang="zh-CN" sz="1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___________________________________________________________</a:t>
                      </a:r>
                      <a:endParaRPr lang="en-US" altLang="zh-CN" sz="180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2600"/>
                        </a:lnSpc>
                      </a:pPr>
                      <a:r>
                        <a:rPr lang="en-US" altLang="zh-CN" sz="1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_________________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77302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反问语气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2800"/>
                        </a:lnSpc>
                      </a:pP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   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其业有不精</a:t>
                      </a:r>
                      <a:r>
                        <a:rPr lang="en-US" altLang="zh-CN" sz="18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德有不成</a:t>
                      </a:r>
                      <a:endParaRPr lang="en-US" altLang="zh-CN" sz="18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楷体" panose="02010609060101010101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2800"/>
                        </a:lnSpc>
                      </a:pP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者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非天质之卑</a:t>
                      </a:r>
                      <a:r>
                        <a:rPr lang="en-US" altLang="zh-CN" sz="18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则心不若</a:t>
                      </a:r>
                      <a:endParaRPr lang="en-US" altLang="zh-CN" sz="18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楷体" panose="02010609060101010101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2800"/>
                        </a:lnSpc>
                      </a:pP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余之专耳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岂他人之过哉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？</a:t>
                      </a:r>
                      <a:endParaRPr lang="en-US" altLang="zh-CN" sz="1200" dirty="0"/>
                    </a:p>
                    <a:p>
                      <a:pPr marL="0" lvl="0" indent="0" algn="r" latinLnBrk="1" hangingPunct="0">
                        <a:lnSpc>
                          <a:spcPts val="2600"/>
                        </a:lnSpc>
                      </a:pP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——《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送东阳马生序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》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2800"/>
                        </a:lnSpc>
                      </a:pP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宋濂告诉马生：如果他们的学业还有不精通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品德还没有养成</a:t>
                      </a:r>
                      <a:r>
                        <a:rPr lang="en-US" altLang="zh-CN" sz="18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如</a:t>
                      </a:r>
                      <a:endParaRPr lang="en-US" altLang="zh-CN" sz="18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2800"/>
                        </a:lnSpc>
                      </a:pP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果不是天资低下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就是用心不像我那样专一罢了</a:t>
                      </a:r>
                      <a:r>
                        <a:rPr lang="en-US" altLang="zh-CN" sz="18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哪里是别人的过</a:t>
                      </a:r>
                      <a:endParaRPr lang="en-US" altLang="zh-CN" sz="18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2800"/>
                        </a:lnSpc>
                      </a:pP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失呢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？宋濂以自身学习体会向后学马生强调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只有用心专一</a:t>
                      </a:r>
                      <a:r>
                        <a:rPr lang="en-US" altLang="zh-CN" sz="18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才能</a:t>
                      </a:r>
                      <a:endParaRPr lang="en-US" altLang="zh-CN" sz="18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2800"/>
                        </a:lnSpc>
                      </a:pP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学有所成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“岂”和“哉”连用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加强反问语气</a:t>
                      </a:r>
                      <a:r>
                        <a:rPr lang="en-US" altLang="zh-CN" sz="18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显示出不容置辩的力</a:t>
                      </a:r>
                      <a:endParaRPr lang="en-US" altLang="zh-CN" sz="18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量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引起马生深思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25766">
                <a:tc>
                  <a:txBody>
                    <a:bodyPr/>
                    <a:lstStyle/>
                    <a:p>
                      <a:pPr marL="0" indent="0" algn="ctr" latinLnBrk="1" hangingPunct="0">
                        <a:lnSpc>
                          <a:spcPts val="2800"/>
                        </a:lnSpc>
                      </a:pP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祈使语气</a:t>
                      </a:r>
                      <a:endParaRPr lang="en-US" altLang="zh-CN" sz="18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ctr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陈述语气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2800"/>
                        </a:lnSpc>
                      </a:pP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   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愿陛下亲之信之</a:t>
                      </a:r>
                      <a:r>
                        <a:rPr lang="en-US" altLang="zh-CN" sz="18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则汉</a:t>
                      </a:r>
                      <a:endParaRPr lang="en-US" altLang="zh-CN" sz="18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楷体" panose="02010609060101010101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2800"/>
                        </a:lnSpc>
                      </a:pP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室之隆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可计日而待也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  <a:p>
                      <a:pPr marL="0" lvl="0" indent="0" algn="r" latinLnBrk="1" hangingPunct="0">
                        <a:lnSpc>
                          <a:spcPts val="2600"/>
                        </a:lnSpc>
                      </a:pP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——《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出师表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》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2800"/>
                        </a:lnSpc>
                      </a:pP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（</a:t>
                      </a: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2）</a:t>
                      </a:r>
                      <a:r>
                        <a:rPr lang="en-US" altLang="zh-CN" sz="1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______________________________________________________</a:t>
                      </a:r>
                      <a:endParaRPr lang="en-US" altLang="zh-CN" sz="180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2800"/>
                        </a:lnSpc>
                      </a:pPr>
                      <a:r>
                        <a:rPr lang="en-US" altLang="zh-CN" sz="1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___________________________________________________________</a:t>
                      </a:r>
                      <a:endParaRPr lang="en-US" altLang="zh-CN" sz="180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2800"/>
                        </a:lnSpc>
                      </a:pPr>
                      <a:r>
                        <a:rPr lang="en-US" altLang="zh-CN" sz="1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___________________________________________________________</a:t>
                      </a:r>
                      <a:endParaRPr lang="en-US" altLang="zh-CN" sz="180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2600"/>
                        </a:lnSpc>
                      </a:pPr>
                      <a:r>
                        <a:rPr lang="en-US" altLang="zh-CN" sz="1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_______________________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QB_7_AN.42_1#392a6bb04.blank?vcp=1&amp;pid=65f067342&amp;color=0,0,0&amp;vpa=17&amp;vtp=1&amp;bbb=1&amp;hb=1"/>
          <p:cNvSpPr/>
          <p:nvPr/>
        </p:nvSpPr>
        <p:spPr>
          <a:xfrm>
            <a:off x="4781160" y="2085641"/>
            <a:ext cx="6822440" cy="1016889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latinLnBrk="1">
              <a:lnSpc>
                <a:spcPct val="127000"/>
              </a:lnSpc>
            </a:pPr>
            <a:r>
              <a:rPr lang="en-US" altLang="zh-CN" b="1" i="0">
                <a:solidFill>
                  <a:srgbClr val="FF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  </a:t>
            </a:r>
            <a:r>
              <a:rPr lang="en-US" altLang="zh-CN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这是孙权对下属吕蒙的要求</a:t>
            </a:r>
            <a:r>
              <a:rPr lang="en-US" altLang="zh-CN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：你如今当权掌管事务</a:t>
            </a:r>
            <a:r>
              <a:rPr lang="en-US" altLang="zh-CN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，不可以不学习</a:t>
            </a:r>
            <a:r>
              <a:rPr lang="en-US" altLang="zh-CN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！双重否定语气强烈，强调学习的必要性</a:t>
            </a:r>
            <a:r>
              <a:rPr lang="en-US" altLang="zh-CN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，要求吕蒙必须好好学习</a:t>
            </a:r>
            <a:r>
              <a:rPr lang="en-US" altLang="zh-CN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。（3分）</a:t>
            </a:r>
            <a:endParaRPr lang="en-US" altLang="zh-CN" dirty="0"/>
          </a:p>
        </p:txBody>
      </p:sp>
      <p:sp>
        <p:nvSpPr>
          <p:cNvPr id="5" name="QB_7_AN.43_1#392a6bb04.blank?vcp=1&amp;pid=65f067342&amp;color=0,0,0&amp;vpa=18&amp;vtp=1&amp;bbb=1&amp;hb=1"/>
          <p:cNvSpPr/>
          <p:nvPr/>
        </p:nvSpPr>
        <p:spPr>
          <a:xfrm>
            <a:off x="4781160" y="4943079"/>
            <a:ext cx="6822440" cy="136525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latinLnBrk="1">
              <a:lnSpc>
                <a:spcPct val="127000"/>
              </a:lnSpc>
            </a:pPr>
            <a:r>
              <a:rPr lang="en-US" altLang="zh-CN" b="1" i="0">
                <a:solidFill>
                  <a:srgbClr val="FF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  </a:t>
            </a:r>
            <a:r>
              <a:rPr lang="en-US" altLang="zh-CN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诸葛亮告诉后主刘禅</a:t>
            </a:r>
            <a:r>
              <a:rPr lang="en-US" altLang="zh-CN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：“希望陛下亲近他们，信任他们</a:t>
            </a:r>
            <a:r>
              <a:rPr lang="en-US" altLang="zh-CN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，那么汉王室的兴盛</a:t>
            </a:r>
            <a:r>
              <a:rPr lang="en-US" altLang="zh-CN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，时间就不远了。”句首用“愿”引出希望，</a:t>
            </a:r>
            <a:r>
              <a:rPr lang="en-US" altLang="zh-CN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态度诚恳；句末用</a:t>
            </a:r>
            <a:r>
              <a:rPr lang="en-US" altLang="zh-CN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“也”，语气肯定。诸葛亮让刘禅坚信：只要亲贤远佞</a:t>
            </a:r>
            <a:r>
              <a:rPr lang="en-US" altLang="zh-CN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，就一定能兴复汉室</a:t>
            </a:r>
            <a:r>
              <a:rPr lang="en-US" altLang="zh-CN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。（3分）</a:t>
            </a:r>
            <a:endParaRPr lang="en-US" altLang="zh-CN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5" grpId="0" animBg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7_BD.44_1#6b7b3ee5f?sp=1&amp;vcp=1&amp;pid=65f067342&amp;color=0,0,0&amp;vtp=1&amp;bt=1&amp;bbb=1&amp;hb=1"/>
          <p:cNvSpPr/>
          <p:nvPr/>
        </p:nvSpPr>
        <p:spPr>
          <a:xfrm>
            <a:off x="502920" y="900000"/>
            <a:ext cx="11183112" cy="260858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0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12.为了劝说小文同学勤奋学习，同学们设计了一份劝说方案，并从《颜氏家训》中搜集了下列材料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，作为四个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0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劝说要点的佐证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。请将佐证材料分别填入劝说方案中相应的横线处（填选项）。（6分）</a:t>
            </a:r>
            <a:endParaRPr lang="en-US" altLang="zh-CN" sz="1800" dirty="0"/>
          </a:p>
          <a:p>
            <a:pPr latinLnBrk="1">
              <a:lnSpc>
                <a:spcPts val="3000"/>
              </a:lnSpc>
            </a:pPr>
            <a:r>
              <a:rPr lang="en-US" altLang="zh-CN" b="1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【</a:t>
            </a:r>
            <a:r>
              <a:rPr lang="en-US" altLang="zh-CN" sz="1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佐证材料】</a:t>
            </a:r>
            <a:endParaRPr lang="en-US" altLang="zh-CN" sz="1800" dirty="0"/>
          </a:p>
          <a:p>
            <a:pPr latinLnBrk="1">
              <a:lnSpc>
                <a:spcPts val="30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夫所以读书学问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本欲开心明目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利于行耳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1800" dirty="0"/>
          </a:p>
          <a:p>
            <a:pPr latinLnBrk="1">
              <a:lnSpc>
                <a:spcPts val="30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人生小幼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精神专利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长成已后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思虑散逸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固须早教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勿失机也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1800" dirty="0"/>
          </a:p>
          <a:p>
            <a:pPr latinLnBrk="1">
              <a:lnSpc>
                <a:spcPts val="30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古人勤学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有握锥投斧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照雪聚萤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锄则带经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牧则编简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亦为勤笃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1800" dirty="0"/>
          </a:p>
          <a:p>
            <a:pPr latinLnBrk="1">
              <a:lnSpc>
                <a:spcPts val="28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及有吉凶大事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议论得失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蒙然张口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如坐云雾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公私宴集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谈古赋诗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塞默低头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欠伸而已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dirty="0"/>
          </a:p>
        </p:txBody>
      </p:sp>
      <p:pic>
        <p:nvPicPr>
          <p:cNvPr id="3" name="QB_7_BD.44_2#6b7b3ee5f?vcp=1&amp;pid=65f067342&amp;color=0,0,0&amp;tib=255,255,255&amp;vip=19#22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892808" y="3591892"/>
            <a:ext cx="8412480" cy="274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5" name="QB_7_AN.45_1#6b7b3ee5f.blank?vcp=1&amp;pid=65f067342&amp;color=0,0,0&amp;vpa=19&amp;vtp=1"/>
          <p:cNvSpPr/>
          <p:nvPr/>
        </p:nvSpPr>
        <p:spPr>
          <a:xfrm>
            <a:off x="8476488" y="4213684"/>
            <a:ext cx="1645920" cy="192024"/>
          </a:xfrm>
          <a:prstGeom prst="rect">
            <a:avLst/>
          </a:prstGeom>
          <a:noFill/>
        </p:spPr>
        <p:txBody>
          <a:bodyPr wrap="none" lIns="0" tIns="0" rIns="0" bIns="0" rtlCol="0" anchor="b"/>
          <a:lstStyle/>
          <a:p>
            <a:pPr algn="ctr" latinLnBrk="1">
              <a:lnSpc>
                <a:spcPts val="2000"/>
              </a:lnSpc>
            </a:pPr>
            <a:r>
              <a:rPr lang="en-US" altLang="zh-CN" sz="16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endParaRPr lang="en-US" altLang="zh-CN" sz="1600" dirty="0"/>
          </a:p>
        </p:txBody>
      </p:sp>
      <p:sp>
        <p:nvSpPr>
          <p:cNvPr id="6" name="QB_7_AN.46_1#6b7b3ee5f.blank?vcp=1&amp;pid=65f067342&amp;color=0,0,0&amp;vpa=20&amp;vtp=1"/>
          <p:cNvSpPr/>
          <p:nvPr/>
        </p:nvSpPr>
        <p:spPr>
          <a:xfrm>
            <a:off x="8449056" y="4862908"/>
            <a:ext cx="1691640" cy="182880"/>
          </a:xfrm>
          <a:prstGeom prst="rect">
            <a:avLst/>
          </a:prstGeom>
          <a:noFill/>
        </p:spPr>
        <p:txBody>
          <a:bodyPr wrap="none" lIns="0" tIns="0" rIns="0" bIns="0" rtlCol="0" anchor="b"/>
          <a:lstStyle/>
          <a:p>
            <a:pPr algn="ctr" latinLnBrk="1">
              <a:lnSpc>
                <a:spcPts val="2000"/>
              </a:lnSpc>
            </a:pPr>
            <a:r>
              <a:rPr lang="en-US" altLang="zh-CN" sz="16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endParaRPr lang="en-US" altLang="zh-CN" sz="1600" dirty="0"/>
          </a:p>
        </p:txBody>
      </p:sp>
      <p:sp>
        <p:nvSpPr>
          <p:cNvPr id="7" name="QB_7_AN.47_1#6b7b3ee5f.blank?vcp=1&amp;pid=65f067342&amp;color=0,0,0&amp;vpa=21&amp;vtp=1"/>
          <p:cNvSpPr/>
          <p:nvPr/>
        </p:nvSpPr>
        <p:spPr>
          <a:xfrm>
            <a:off x="8467344" y="5393260"/>
            <a:ext cx="1691640" cy="182880"/>
          </a:xfrm>
          <a:prstGeom prst="rect">
            <a:avLst/>
          </a:prstGeom>
          <a:noFill/>
        </p:spPr>
        <p:txBody>
          <a:bodyPr wrap="none" lIns="0" tIns="0" rIns="0" bIns="0" rtlCol="0" anchor="b"/>
          <a:lstStyle/>
          <a:p>
            <a:pPr algn="ctr" latinLnBrk="1">
              <a:lnSpc>
                <a:spcPts val="2000"/>
              </a:lnSpc>
            </a:pPr>
            <a:r>
              <a:rPr lang="en-US" altLang="zh-CN" sz="16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endParaRPr lang="en-US" altLang="zh-CN" sz="1600" dirty="0"/>
          </a:p>
        </p:txBody>
      </p:sp>
      <p:sp>
        <p:nvSpPr>
          <p:cNvPr id="8" name="QB_7_AN.48_1#6b7b3ee5f.blank?vcp=1&amp;pid=65f067342&amp;color=0,0,0&amp;vpa=22&amp;vtp=1"/>
          <p:cNvSpPr/>
          <p:nvPr/>
        </p:nvSpPr>
        <p:spPr>
          <a:xfrm>
            <a:off x="8467344" y="5923612"/>
            <a:ext cx="1664208" cy="182880"/>
          </a:xfrm>
          <a:prstGeom prst="rect">
            <a:avLst/>
          </a:prstGeom>
          <a:noFill/>
        </p:spPr>
        <p:txBody>
          <a:bodyPr wrap="none" lIns="0" tIns="0" rIns="0" bIns="0" rtlCol="0" anchor="b"/>
          <a:lstStyle/>
          <a:p>
            <a:pPr algn="ctr" latinLnBrk="1">
              <a:lnSpc>
                <a:spcPts val="2000"/>
              </a:lnSpc>
            </a:pPr>
            <a:r>
              <a:rPr lang="en-US" altLang="zh-CN" sz="16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B（6分）</a:t>
            </a:r>
            <a:endParaRPr lang="en-US" altLang="zh-CN" sz="16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build="p"/>
      <p:bldP spid="6" grpId="0" animBg="1" build="p"/>
      <p:bldP spid="7" grpId="0" animBg="1" build="p"/>
      <p:bldP spid="8" grpId="0" animBg="1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7_BD.49_1#af592f8b4?sp=1&amp;vcp=1&amp;pid=65f067342&amp;color=0,0,0&amp;vtp=1&amp;bt=1&amp;bbb=1&amp;hb=1"/>
              <p:cNvSpPr/>
              <p:nvPr/>
            </p:nvSpPr>
            <p:spPr>
              <a:xfrm>
                <a:off x="502920" y="1718979"/>
                <a:ext cx="11183112" cy="244983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13.阅读下面语段，结合画线语句所采用的劝说语气和劝说思路，阐述秦王是如何被成功说服的。（5分）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宋体" panose="02010600030101010101" pitchFamily="2" charset="-122"/>
                    <a:ea typeface="楷体" panose="02010609060101010101" pitchFamily="34" charset="-122"/>
                    <a:cs typeface="Times New Roman" panose="02020603050405020304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秦王与中期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​</m:t>
                        </m:r>
                      </m:e>
                      <m:sup>
                        <m:r>
                          <a:rPr lang="en-US" altLang="zh-CN" sz="1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①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争论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不胜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秦王大怒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中期徐行而去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或为中期说秦王曰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：“</a:t>
                </a:r>
                <a:r>
                  <a:rPr lang="en-US" altLang="zh-CN" sz="1800" b="0" i="0" u="sng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悍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u="sng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 u="sng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​</m:t>
                        </m:r>
                      </m:e>
                      <m:sup>
                        <m:r>
                          <a:rPr lang="en-US" altLang="zh-CN" sz="1800" b="0" i="0" u="sng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②</m:t>
                        </m:r>
                      </m:sup>
                    </m:sSup>
                  </m:oMath>
                </a14:m>
                <a:r>
                  <a:rPr lang="en-US" altLang="zh-CN" sz="1800" b="0" i="0" u="sng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人也</a:t>
                </a:r>
                <a:r>
                  <a:rPr lang="en-US" altLang="zh-CN" sz="1800" b="0" i="0" u="sng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1800" b="0" i="0" u="sng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中期</a:t>
                </a:r>
                <a:r>
                  <a:rPr lang="en-US" altLang="zh-CN" sz="1800" b="0" i="0" u="sng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！</a:t>
                </a:r>
                <a:r>
                  <a:rPr lang="en-US" altLang="zh-CN" sz="1800" b="0" i="0" u="sng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适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u="sng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 u="sng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​</m:t>
                        </m:r>
                      </m:e>
                      <m:sup>
                        <m:r>
                          <a:rPr lang="en-US" altLang="zh-CN" sz="1800" b="0" i="0" u="sng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③</m:t>
                        </m:r>
                      </m:sup>
                    </m:sSup>
                  </m:oMath>
                </a14:m>
                <a:r>
                  <a:rPr lang="en-US" altLang="zh-CN" sz="100" b="0" i="0" u="sng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1800" b="0" i="0" u="sng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遇明君</a:t>
                </a:r>
                <a:endParaRPr lang="en-US" altLang="zh-CN" sz="1800" b="0" i="0" u="sng">
                  <a:solidFill>
                    <a:srgbClr val="000000"/>
                  </a:solidFill>
                  <a:latin typeface="Times New Roman" panose="02020603050405020304" pitchFamily="34" charset="0"/>
                  <a:ea typeface="楷体" panose="02010609060101010101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 u="sng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故也</a:t>
                </a:r>
                <a:r>
                  <a:rPr lang="en-US" altLang="zh-CN" sz="1800" b="0" i="0" u="sng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1800" b="0" i="0" u="sng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向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u="sng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 u="sng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​</m:t>
                        </m:r>
                      </m:e>
                      <m:sup>
                        <m:r>
                          <a:rPr lang="en-US" altLang="zh-CN" sz="1800" b="0" i="0" u="sng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④</m:t>
                        </m:r>
                      </m:sup>
                    </m:sSup>
                  </m:oMath>
                </a14:m>
                <a:r>
                  <a:rPr lang="en-US" altLang="zh-CN" sz="1800" b="0" i="0" u="sng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者遇桀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u="sng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 u="sng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​</m:t>
                        </m:r>
                      </m:e>
                      <m:sup>
                        <m:r>
                          <a:rPr lang="en-US" altLang="zh-CN" sz="1800" b="0" i="0" u="sng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⑤</m:t>
                        </m:r>
                      </m:sup>
                    </m:sSup>
                  </m:oMath>
                </a14:m>
                <a:r>
                  <a:rPr lang="en-US" altLang="zh-CN" sz="1800" b="0" i="0" u="sng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、</a:t>
                </a:r>
                <a:r>
                  <a:rPr lang="en-US" altLang="zh-CN" sz="1800" b="0" i="0" u="sng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纣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u="sng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 u="sng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​</m:t>
                        </m:r>
                      </m:e>
                      <m:sup>
                        <m:r>
                          <a:rPr lang="en-US" altLang="zh-CN" sz="1800" b="0" i="0" u="sng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⑥</m:t>
                        </m:r>
                      </m:sup>
                    </m:sSup>
                  </m:oMath>
                </a14:m>
                <a:r>
                  <a:rPr lang="en-US" altLang="zh-CN" sz="100" b="0" i="0" u="sng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1800" b="0" i="0" u="sng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1800" b="0" i="0" u="sng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必杀之矣</a:t>
                </a:r>
                <a:r>
                  <a:rPr lang="en-US" altLang="zh-CN" sz="1800" b="0" i="0" u="sng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”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秦王因不罪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endParaRPr lang="en-US" altLang="zh-CN" sz="1800" dirty="0"/>
              </a:p>
              <a:p>
                <a:pPr algn="r"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选自《战国策·秦策五》）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宋体" panose="02010600030101010101" pitchFamily="2" charset="-122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【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注】①中期：人名。②悍：凶狠，蛮横。③适：恰好。④向：假使，假如。⑤桀：夏朝末代君主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，相传</a:t>
                </a:r>
                <a:endParaRPr lang="en-US" altLang="zh-CN" sz="1800" b="0" i="0">
                  <a:solidFill>
                    <a:srgbClr val="000000"/>
                  </a:solidFill>
                  <a:latin typeface="Times New Roman" panose="02020603050405020304" pitchFamily="34" charset="0"/>
                  <a:ea typeface="微软雅黑" panose="020B0503020204020204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是暴君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。⑥纣：商朝末代君主，相传是暴君。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O_7_BD.49_1#af592f8b4?sp=1&amp;vcp=1&amp;pid=65f067342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1718979"/>
                <a:ext cx="11183112" cy="2449830"/>
              </a:xfrm>
              <a:prstGeom prst="rect">
                <a:avLst/>
              </a:prstGeom>
              <a:blipFill rotWithShape="1">
                <a:blip r:embed="rId1"/>
                <a:stretch>
                  <a:fillRect t="-1" r="-470" b="-160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O_7_AN.50_1#af592f8b4?vcp=1&amp;pid=65f067342&amp;color=0,0,0&amp;vtp=1&amp;bbb=1&amp;hb=1"/>
          <p:cNvSpPr/>
          <p:nvPr/>
        </p:nvSpPr>
        <p:spPr>
          <a:xfrm>
            <a:off x="502920" y="4220371"/>
            <a:ext cx="11183112" cy="11923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【答案】</a:t>
            </a:r>
            <a:r>
              <a:rPr lang="en-US" altLang="zh-CN" sz="1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此人先用倒装句式、感叹语气，强调中期是蛮横的人，贬损中期。然后点明秦王是个贤君，</a:t>
            </a:r>
            <a:r>
              <a:rPr lang="en-US" altLang="zh-CN" sz="1800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褒扬秦王，</a:t>
            </a:r>
            <a:endParaRPr lang="en-US" altLang="zh-CN" sz="1800" b="1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让秦王平息怒气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。最后假设推理，肯定秦王不会是桀、纣那样的暴君，让秦王无法下罪于中期</a:t>
            </a:r>
            <a:r>
              <a:rPr lang="en-US" altLang="zh-CN" sz="1800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，达到成功说服</a:t>
            </a:r>
            <a:endParaRPr lang="en-US" altLang="zh-CN" sz="1800" b="1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100"/>
              </a:lnSpc>
            </a:pPr>
            <a:r>
              <a:rPr lang="en-US" altLang="zh-CN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秦王的目的</a:t>
            </a:r>
            <a:r>
              <a:rPr lang="en-US" altLang="zh-CN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。（5分）</a:t>
            </a:r>
            <a:endParaRPr lang="en-US" altLang="zh-CN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6_BD#0bd07875e?vcp=1&amp;pid=3f8e243bc&amp;color=0,0,0&amp;vtp=1&amp;bt=1&amp;bbb=1"/>
          <p:cNvSpPr/>
          <p:nvPr/>
        </p:nvSpPr>
        <p:spPr>
          <a:xfrm>
            <a:off x="502920" y="896112"/>
            <a:ext cx="11183112" cy="36576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 latinLnBrk="1">
              <a:lnSpc>
                <a:spcPts val="29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篇四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［2023温州中考］</a:t>
            </a:r>
            <a:endParaRPr lang="en-US" altLang="zh-CN" sz="2400" dirty="0"/>
          </a:p>
        </p:txBody>
      </p:sp>
      <p:sp>
        <p:nvSpPr>
          <p:cNvPr id="3" name="QO_7_BD.51_1#381790f34?sp=1&amp;vcp=1&amp;pid=0bd07875e&amp;color=0,0,0&amp;vtp=1&amp;bbb=1"/>
          <p:cNvSpPr/>
          <p:nvPr/>
        </p:nvSpPr>
        <p:spPr>
          <a:xfrm>
            <a:off x="502920" y="1270000"/>
            <a:ext cx="11183112" cy="77343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14.同学们发现高明亭对《琵琶记》作者高明的介绍过于简略，准备向主办方提建议。（14分）</a:t>
            </a:r>
            <a:endParaRPr lang="en-US" altLang="zh-CN" sz="1800" dirty="0"/>
          </a:p>
          <a:p>
            <a:pPr latinLnBrk="1">
              <a:lnSpc>
                <a:spcPts val="3100"/>
              </a:lnSpc>
            </a:pPr>
            <a:r>
              <a:rPr lang="en-US" altLang="zh-CN" b="1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◎</a:t>
            </a:r>
            <a:r>
              <a:rPr lang="en-US" altLang="zh-CN" sz="1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搜集材料</a:t>
            </a:r>
            <a:endParaRPr lang="en-US" altLang="zh-CN" sz="18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7_BD.51_2#381790f34?sp=1&amp;vcp=1&amp;pid=0bd07875e&amp;color=0,0,0&amp;vtp=1&amp;bbb=1&amp;hb=1"/>
              <p:cNvSpPr/>
              <p:nvPr/>
            </p:nvSpPr>
            <p:spPr>
              <a:xfrm>
                <a:off x="502920" y="2095500"/>
                <a:ext cx="11183112" cy="203073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材料一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宋体" panose="02010600030101010101" pitchFamily="2" charset="-122"/>
                    <a:ea typeface="楷体" panose="02010609060101010101" pitchFamily="34" charset="-122"/>
                    <a:cs typeface="Times New Roman" panose="02020603050405020304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永嘉高经历明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​</m:t>
                        </m:r>
                      </m:e>
                      <m:sup>
                        <m:r>
                          <a:rPr lang="en-US" altLang="zh-CN" sz="1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①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避乱四明之栎社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惜伯喈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​</m:t>
                        </m:r>
                      </m:e>
                      <m:sup>
                        <m:r>
                          <a:rPr lang="en-US" altLang="zh-CN" sz="1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②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之被谤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乃作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《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琵琶记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》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雪之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用清丽之词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一洗作者之陋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endParaRPr lang="en-US" altLang="zh-CN" sz="1800" b="0" i="0">
                  <a:solidFill>
                    <a:srgbClr val="000000"/>
                  </a:solidFill>
                  <a:latin typeface="Times New Roman" panose="02020603050405020304" pitchFamily="34" charset="0"/>
                  <a:ea typeface="微软雅黑" panose="020B0503020204020204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于是村坊小伎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​</m:t>
                        </m:r>
                      </m:e>
                      <m:sup>
                        <m:r>
                          <a:rPr lang="en-US" altLang="zh-CN" sz="1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③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,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进与古法部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​</m:t>
                        </m:r>
                      </m:e>
                      <m:sup>
                        <m:r>
                          <a:rPr lang="en-US" altLang="zh-CN" sz="1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④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相参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卓乎不可及已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相传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：</a:t>
                </a:r>
                <a:r>
                  <a:rPr lang="en-US" altLang="zh-CN" sz="1800" b="0" i="0" u="sng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则诚坐卧一小楼</a:t>
                </a:r>
                <a:r>
                  <a:rPr lang="en-US" altLang="zh-CN" sz="1800" b="0" i="0" u="sng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1800" b="0" i="0" u="sng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三年而后成</a:t>
                </a:r>
                <a:r>
                  <a:rPr lang="en-US" altLang="zh-CN" sz="1800" b="0" i="0" u="sng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r>
                  <a:rPr lang="en-US" altLang="zh-CN" sz="1800" b="0" i="0" u="sng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其足按拍处</a:t>
                </a:r>
                <a:r>
                  <a:rPr lang="en-US" altLang="zh-CN" sz="1800" b="0" i="0" u="sng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1800" b="0" i="0" u="sng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板皆</a:t>
                </a:r>
                <a:endParaRPr lang="en-US" altLang="zh-CN" sz="1800" b="0" i="0" u="sng">
                  <a:solidFill>
                    <a:srgbClr val="000000"/>
                  </a:solidFill>
                  <a:latin typeface="Times New Roman" panose="02020603050405020304" pitchFamily="34" charset="0"/>
                  <a:ea typeface="楷体" panose="02010609060101010101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 u="sng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为穿</a:t>
                </a:r>
                <a:r>
                  <a:rPr lang="en-US" altLang="zh-CN" sz="1800" b="0" i="0" u="sng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r>
                  <a:rPr lang="en-US" altLang="zh-CN" sz="1800" b="0" i="0" u="sng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尝夜坐自歌</a:t>
                </a:r>
                <a:r>
                  <a:rPr lang="en-US" altLang="zh-CN" sz="1800" b="0" i="0" u="sng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1800" b="0" i="0" u="sng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二烛忽合而为一</a:t>
                </a:r>
                <a:r>
                  <a:rPr lang="en-US" altLang="zh-CN" sz="1800" b="0" i="0" u="sng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1800" b="0" i="0" u="sng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交辉久之乃解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好事者以其妙感鬼神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为剙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​</m:t>
                        </m:r>
                      </m:e>
                      <m:sup>
                        <m:r>
                          <a:rPr lang="en-US" altLang="zh-CN" sz="1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⑤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瑞光楼旌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​</m:t>
                        </m:r>
                      </m:e>
                      <m:sup>
                        <m:r>
                          <a:rPr lang="en-US" altLang="zh-CN" sz="1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⑥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之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endParaRPr lang="en-US" altLang="zh-CN" sz="1800" dirty="0"/>
              </a:p>
              <a:p>
                <a:pPr algn="r"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（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选自《南词叙录注释》）</a:t>
                </a:r>
                <a:endParaRPr lang="en-US" altLang="zh-CN" dirty="0"/>
              </a:p>
            </p:txBody>
          </p:sp>
        </mc:Choice>
        <mc:Fallback>
          <p:sp>
            <p:nvSpPr>
              <p:cNvPr id="4" name="QO_7_BD.51_2#381790f34?sp=1&amp;vcp=1&amp;pid=0bd07875e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2095500"/>
                <a:ext cx="11183112" cy="2030730"/>
              </a:xfrm>
              <a:prstGeom prst="rect">
                <a:avLst/>
              </a:prstGeom>
              <a:blipFill rotWithShape="1">
                <a:blip r:embed="rId1"/>
                <a:stretch>
                  <a:fillRect r="-470" b="-193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7_BD.51_3#381790f34?sp=1&amp;vcp=1&amp;pid=0bd07875e&amp;color=0,0,0&amp;vtp=1&amp;bt=1&amp;bbb=1&amp;hb=1"/>
              <p:cNvSpPr/>
              <p:nvPr/>
            </p:nvSpPr>
            <p:spPr>
              <a:xfrm>
                <a:off x="502920" y="2180052"/>
                <a:ext cx="11183112" cy="286874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材料二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宋体" panose="02010600030101010101" pitchFamily="2" charset="-122"/>
                    <a:ea typeface="楷体" panose="02010609060101010101" pitchFamily="34" charset="-122"/>
                    <a:cs typeface="Times New Roman" panose="02020603050405020304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有王四者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以学闻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则诚与之友善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劝之仕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登第后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即弃其妻而赘于太师不花家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则诚悔之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因作此记</a:t>
                </a:r>
                <a:endParaRPr lang="en-US" altLang="zh-CN" sz="1800" b="0" i="0">
                  <a:solidFill>
                    <a:srgbClr val="000000"/>
                  </a:solidFill>
                  <a:latin typeface="Times New Roman" panose="02020603050405020304" pitchFamily="34" charset="0"/>
                  <a:ea typeface="楷体" panose="02010609060101010101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以讽谏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……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高皇帝微时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尝奇此戏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及登极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召则诚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以疾辞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使者以记上进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上览之曰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：“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五经四书在民间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endParaRPr lang="en-US" altLang="zh-CN" sz="1800" b="0" i="0">
                  <a:solidFill>
                    <a:srgbClr val="000000"/>
                  </a:solidFill>
                  <a:latin typeface="Times New Roman" panose="02020603050405020304" pitchFamily="34" charset="0"/>
                  <a:ea typeface="微软雅黑" panose="020B0503020204020204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譬诸五谷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不可无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；</a:t>
                </a:r>
                <a:r>
                  <a:rPr lang="en-US" altLang="zh-CN" sz="1800" b="0" i="0" u="wavy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此记乃珍羞之属俎豆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u="wavy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 u="wavy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​</m:t>
                        </m:r>
                      </m:e>
                      <m:sup>
                        <m:r>
                          <a:rPr lang="en-US" altLang="zh-CN" sz="1800" b="0" i="0" u="wavy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⑦</m:t>
                        </m:r>
                      </m:sup>
                    </m:sSup>
                  </m:oMath>
                </a14:m>
                <a:r>
                  <a:rPr lang="en-US" altLang="zh-CN" sz="100" b="0" i="0" u="wavy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1800" b="0" i="0" u="wavy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之间亦不可少也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。”</a:t>
                </a:r>
                <a:endParaRPr lang="en-US" altLang="zh-CN" sz="1800" dirty="0"/>
              </a:p>
              <a:p>
                <a:pPr algn="r"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选自田艺蘅《留青日札》）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宋体" panose="02010600030101010101" pitchFamily="2" charset="-122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【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注】高经历明：高明，字则诚，瑞安人。经历，官名。②伯喈：这里指东汉文学家蔡邕，字伯喈。③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伎：</a:t>
                </a:r>
                <a:endParaRPr lang="en-US" altLang="zh-CN" sz="1800" b="0" i="0">
                  <a:solidFill>
                    <a:srgbClr val="000000"/>
                  </a:solidFill>
                  <a:latin typeface="Times New Roman" panose="02020603050405020304" pitchFamily="34" charset="0"/>
                  <a:ea typeface="微软雅黑" panose="020B0503020204020204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泛指歌舞表演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。④法部：正宗的皇家乐曲。⑤剙：同“创”。⑥旌：表彰，显扬。⑦俎豆：祭祀宴饮用的礼器。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O_7_BD.51_3#381790f34?sp=1&amp;vcp=1&amp;pid=0bd07875e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2180052"/>
                <a:ext cx="11183112" cy="2868740"/>
              </a:xfrm>
              <a:prstGeom prst="rect">
                <a:avLst/>
              </a:prstGeom>
              <a:blipFill rotWithShape="1">
                <a:blip r:embed="rId1"/>
                <a:stretch>
                  <a:fillRect t="-3" r="-1640" b="-137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7#381790f34?vcp=1&amp;pid=0bd07875e&amp;color=0,0,0&amp;mp=1&amp;vtp=1&amp;bt=1&amp;bbb=1"/>
          <p:cNvSpPr/>
          <p:nvPr/>
        </p:nvSpPr>
        <p:spPr>
          <a:xfrm>
            <a:off x="502920" y="2234472"/>
            <a:ext cx="11183112" cy="35433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100"/>
              </a:lnSpc>
            </a:pPr>
            <a:r>
              <a:rPr lang="en-US" altLang="zh-CN" sz="1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◎读懂文意</a:t>
            </a:r>
            <a:endParaRPr lang="en-US" altLang="zh-CN" sz="1800" dirty="0"/>
          </a:p>
        </p:txBody>
      </p:sp>
      <p:sp>
        <p:nvSpPr>
          <p:cNvPr id="3" name="QO_8_BD.52_1#ee1de9947?vcp=1&amp;pid=381790f34&amp;color=0,0,0&amp;vtp=1&amp;bbb=1"/>
          <p:cNvSpPr/>
          <p:nvPr/>
        </p:nvSpPr>
        <p:spPr>
          <a:xfrm>
            <a:off x="502920" y="2630902"/>
            <a:ext cx="11183112" cy="3541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1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（1）解释加点词。（2分）</a:t>
            </a:r>
            <a:endParaRPr lang="en-US" altLang="zh-CN" sz="1800" dirty="0"/>
          </a:p>
        </p:txBody>
      </p:sp>
      <p:sp>
        <p:nvSpPr>
          <p:cNvPr id="4" name="QB_9_BD.53_1#65c0330d7?vcp=1&amp;pid=ee1de9947&amp;color=0,0,0&amp;vtp=1&amp;bbb=1"/>
          <p:cNvSpPr/>
          <p:nvPr/>
        </p:nvSpPr>
        <p:spPr>
          <a:xfrm>
            <a:off x="502920" y="3038699"/>
            <a:ext cx="11183112" cy="7702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①卓乎不可及已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</a:t>
            </a:r>
            <a:endParaRPr lang="en-US" altLang="zh-CN" sz="1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marL="0" marR="0" lvl="0" indent="0" defTabSz="914400" rtl="0" eaLnBrk="1" fontAlgn="auto" latinLnBrk="1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②尝奇此戏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</a:t>
            </a:r>
            <a:endParaRPr lang="en-US" altLang="zh-CN" sz="1800" dirty="0"/>
          </a:p>
        </p:txBody>
      </p:sp>
      <p:sp>
        <p:nvSpPr>
          <p:cNvPr id="5" name="QB_9_AN.54_1#65c0330d7.blank?vcp=1&amp;pid=ee1de9947&amp;color=0,0,0&amp;vpa=23&amp;vtp=1&amp;bbb=1"/>
          <p:cNvSpPr/>
          <p:nvPr/>
        </p:nvSpPr>
        <p:spPr>
          <a:xfrm>
            <a:off x="2108676" y="3008219"/>
            <a:ext cx="1652588" cy="3541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比得上（1分）</a:t>
            </a:r>
            <a:endParaRPr lang="en-US" altLang="zh-CN" dirty="0"/>
          </a:p>
        </p:txBody>
      </p:sp>
      <p:sp>
        <p:nvSpPr>
          <p:cNvPr id="7" name="QB_9_AN.56_1#65c0330d7.blank?vcp=1&amp;pid=ee1de9947&amp;color=0,0,0&amp;vpa=24&amp;vtp=1&amp;bbb=1"/>
          <p:cNvSpPr/>
          <p:nvPr/>
        </p:nvSpPr>
        <p:spPr>
          <a:xfrm>
            <a:off x="1651476" y="3406364"/>
            <a:ext cx="2570163" cy="3511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对</a:t>
            </a:r>
            <a:r>
              <a:rPr lang="en-US" altLang="zh-CN" b="1" i="0" dirty="0">
                <a:solidFill>
                  <a:srgbClr val="FF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感到惊奇（1分）</a:t>
            </a:r>
            <a:endParaRPr lang="en-US" altLang="zh-CN" dirty="0"/>
          </a:p>
        </p:txBody>
      </p:sp>
      <p:sp>
        <p:nvSpPr>
          <p:cNvPr id="8" name="QO_8_BD.57_1#efe6683ad?sp=1&amp;vcp=1&amp;pid=381790f34&amp;color=0,0,0&amp;vtp=1&amp;bbb=1"/>
          <p:cNvSpPr/>
          <p:nvPr/>
        </p:nvSpPr>
        <p:spPr>
          <a:xfrm>
            <a:off x="502920" y="3861469"/>
            <a:ext cx="11183112" cy="7702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（2）用“/”给材料二中画波浪线处断句。（限断2处）（2分）</a:t>
            </a:r>
            <a:endParaRPr lang="en-US" altLang="zh-CN" sz="1800" dirty="0"/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此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记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乃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珍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羞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之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属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俎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豆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之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间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亦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可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少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也</a:t>
            </a:r>
            <a:endParaRPr lang="en-US" altLang="zh-CN" sz="1800" dirty="0"/>
          </a:p>
        </p:txBody>
      </p:sp>
      <p:sp>
        <p:nvSpPr>
          <p:cNvPr id="9" name="QO_8_AN.58_1#efe6683ad?vcp=1&amp;pid=381790f34&amp;color=0,0,0&amp;vtp=1&amp;bbb=1"/>
          <p:cNvSpPr/>
          <p:nvPr/>
        </p:nvSpPr>
        <p:spPr>
          <a:xfrm>
            <a:off x="502920" y="4676237"/>
            <a:ext cx="11183112" cy="3511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100"/>
              </a:lnSpc>
            </a:pPr>
            <a:r>
              <a:rPr lang="en-US" altLang="zh-CN" sz="1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【答案】</a:t>
            </a:r>
            <a:r>
              <a:rPr lang="en-US" altLang="zh-CN" sz="1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此记乃珍羞之属/俎豆之间/亦不可少也（2分）</a:t>
            </a:r>
            <a:endParaRPr lang="en-US" altLang="zh-CN" sz="1800" dirty="0"/>
          </a:p>
        </p:txBody>
      </p:sp>
      <p:sp>
        <p:nvSpPr>
          <p:cNvPr id="10" name="QB_9_BD.53_1#65c0330d7?vcp=1&amp;pid=ee1de9947&amp;color=0,0,0&amp;vtp=1&amp;bbb=1&amp;zzd= 1"/>
          <p:cNvSpPr/>
          <p:nvPr/>
        </p:nvSpPr>
        <p:spPr>
          <a:xfrm>
            <a:off x="1741202" y="3419699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QB_9_BD.53_1#65c0330d7?vcp=1&amp;pid=ee1de9947&amp;color=0,0,0&amp;vtp=1&amp;bbb=1&amp;zzd= 2"/>
          <p:cNvSpPr/>
          <p:nvPr/>
        </p:nvSpPr>
        <p:spPr>
          <a:xfrm>
            <a:off x="1055402" y="3808954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build="p"/>
      <p:bldP spid="7" grpId="0" animBg="1" build="p"/>
      <p:bldP spid="9" grpId="0" animBg="1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8#ce3ad90a4?vcp=1&amp;pid=381790f34&amp;color=0,0,0&amp;vtp=1&amp;bt=1&amp;bbb=1"/>
          <p:cNvSpPr/>
          <p:nvPr/>
        </p:nvSpPr>
        <p:spPr>
          <a:xfrm>
            <a:off x="502920" y="1005144"/>
            <a:ext cx="11183112" cy="35433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100"/>
              </a:lnSpc>
            </a:pPr>
            <a:r>
              <a:rPr lang="en-US" altLang="zh-CN" sz="1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◎围绕提纲，展开讨论</a:t>
            </a:r>
            <a:endParaRPr lang="en-US" altLang="zh-CN" sz="1800" dirty="0"/>
          </a:p>
        </p:txBody>
      </p:sp>
      <p:pic>
        <p:nvPicPr>
          <p:cNvPr id="3" name="P_8_BD#ce3ad90a4?vcp=1&amp;pid=381790f34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398264" y="1486601"/>
            <a:ext cx="3401568" cy="22311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4" name="QO_8_BD.59_1#a436156b8?sp=1&amp;vcp=1&amp;pid=381790f34&amp;color=0,0,0&amp;vtp=1&amp;bbb=1"/>
          <p:cNvSpPr/>
          <p:nvPr/>
        </p:nvSpPr>
        <p:spPr>
          <a:xfrm>
            <a:off x="502920" y="3848801"/>
            <a:ext cx="11183112" cy="7732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（3）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同学质疑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材料一中画横线处作为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高明的故事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素材是否合适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?</a:t>
            </a:r>
            <a:endParaRPr lang="en-US" altLang="zh-CN" sz="1800" dirty="0"/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发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表你的看法并阐述理由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。（4分）</a:t>
            </a:r>
            <a:endParaRPr lang="en-US" altLang="zh-CN" sz="1800" dirty="0"/>
          </a:p>
        </p:txBody>
      </p:sp>
      <p:sp>
        <p:nvSpPr>
          <p:cNvPr id="5" name="QO_8_AN.60_1#a436156b8?vcp=1&amp;pid=381790f34&amp;color=0,0,0&amp;vtp=1&amp;bbb=1&amp;hb=1"/>
          <p:cNvSpPr/>
          <p:nvPr/>
        </p:nvSpPr>
        <p:spPr>
          <a:xfrm>
            <a:off x="502920" y="4674491"/>
            <a:ext cx="11183112" cy="16114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【示例一】合适。画线处虽是一则传闻，但我们能从中了解高明创作的专注投入，同时故事的奇幻色彩</a:t>
            </a:r>
            <a:r>
              <a:rPr lang="en-US" altLang="zh-CN" sz="1800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，能增</a:t>
            </a:r>
            <a:endParaRPr lang="en-US" altLang="zh-CN" sz="1800" b="1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强介绍内容的趣味性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，激发游客的兴趣。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【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示例二】不合适。画线处是传闻，介绍的内容夸张，如创作时脚拍板穿</a:t>
            </a:r>
            <a:r>
              <a:rPr lang="en-US" altLang="zh-CN" sz="1800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；同时故事中二烛合而为一的情形过</a:t>
            </a:r>
            <a:endParaRPr lang="en-US" altLang="zh-CN" sz="1800" b="1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100"/>
              </a:lnSpc>
            </a:pPr>
            <a:r>
              <a:rPr lang="en-US" altLang="zh-CN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于奇幻</a:t>
            </a:r>
            <a:r>
              <a:rPr lang="en-US" altLang="zh-CN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，缺乏真实性，因此不适合作为介绍高明的内容。（4分）</a:t>
            </a:r>
            <a:endParaRPr lang="en-US" altLang="zh-CN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8_BD.61_1#e1d8d1f0f?sp=1&amp;vcp=1&amp;pid=381790f34&amp;color=0,0,0&amp;vtp=1&amp;bt=1&amp;bbb=1"/>
          <p:cNvSpPr/>
          <p:nvPr/>
        </p:nvSpPr>
        <p:spPr>
          <a:xfrm>
            <a:off x="502920" y="2216724"/>
            <a:ext cx="11183112" cy="7732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（4）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同学提议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增加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琵琶记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创作缘由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1800" dirty="0"/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根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据两则材料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，概括《琵琶记》创作缘由的两种说法。（2分）</a:t>
            </a:r>
            <a:endParaRPr lang="en-US" altLang="zh-CN" sz="1800" dirty="0"/>
          </a:p>
        </p:txBody>
      </p:sp>
      <p:sp>
        <p:nvSpPr>
          <p:cNvPr id="3" name="QO_8_AN.62_1#e1d8d1f0f?vcp=1&amp;pid=381790f34&amp;color=0,0,0&amp;vtp=1&amp;bbb=1"/>
          <p:cNvSpPr/>
          <p:nvPr/>
        </p:nvSpPr>
        <p:spPr>
          <a:xfrm>
            <a:off x="502920" y="3039874"/>
            <a:ext cx="11183112" cy="3511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100"/>
              </a:lnSpc>
            </a:pPr>
            <a:r>
              <a:rPr lang="en-US" altLang="zh-CN" sz="1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【答案】</a:t>
            </a:r>
            <a:r>
              <a:rPr lang="en-US" altLang="zh-CN" sz="1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为蔡伯喈洗刷污名，讽劝好友王四。（2分）</a:t>
            </a:r>
            <a:endParaRPr lang="en-US" altLang="zh-CN" sz="1800" dirty="0"/>
          </a:p>
        </p:txBody>
      </p:sp>
      <p:sp>
        <p:nvSpPr>
          <p:cNvPr id="4" name="QO_8_BD.63_1#2a3bcceea?sp=1&amp;vcp=1&amp;pid=381790f34&amp;color=0,0,0&amp;vtp=1&amp;bbb=1"/>
          <p:cNvSpPr/>
          <p:nvPr/>
        </p:nvSpPr>
        <p:spPr>
          <a:xfrm>
            <a:off x="502920" y="3450656"/>
            <a:ext cx="11183112" cy="7732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（5）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同学讨论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还可以增加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琵琶记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的哪些信息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?</a:t>
            </a:r>
            <a:endParaRPr lang="en-US" altLang="zh-CN" sz="1800" dirty="0"/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结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合两则材料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，提一条建议并阐述理由。（4分）</a:t>
            </a:r>
            <a:endParaRPr lang="en-US" altLang="zh-CN" sz="1800" dirty="0"/>
          </a:p>
        </p:txBody>
      </p:sp>
      <p:sp>
        <p:nvSpPr>
          <p:cNvPr id="5" name="QO_8_AN.64_1#2a3bcceea?vcp=1&amp;pid=381790f34&amp;color=0,0,0&amp;vtp=1&amp;bbb=1&amp;hb=1"/>
          <p:cNvSpPr/>
          <p:nvPr/>
        </p:nvSpPr>
        <p:spPr>
          <a:xfrm>
            <a:off x="502920" y="4280156"/>
            <a:ext cx="11183112" cy="7732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1" i="0" spc="-5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【示例】增加关于《琵琶记》的评价。材料一中，作者将《琵琶记》与皇家乐曲相比，认为它十分卓越；</a:t>
            </a:r>
            <a:r>
              <a:rPr lang="en-US" altLang="zh-CN" sz="1800" b="1" i="0" spc="-5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材料二中，</a:t>
            </a:r>
            <a:endParaRPr lang="en-US" altLang="zh-CN" sz="1800" b="1" i="0" spc="-5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100"/>
              </a:lnSpc>
            </a:pPr>
            <a:r>
              <a:rPr lang="en-US" altLang="zh-CN" b="1" i="0" spc="-5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朱元璋将</a:t>
            </a:r>
            <a:r>
              <a:rPr lang="en-US" altLang="zh-CN" b="1" i="0" spc="-5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《琵琶记》比作可以用于祭祀的珍贵美食。这些评价，有助于我们理解《琵琶记》的价值。（4分）</a:t>
            </a:r>
            <a:endParaRPr lang="en-US" altLang="zh-CN" spc="-5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5" grpId="0" animBg="1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f854d9c1d.fixed?vcp=1&amp;pid=6e5445790&amp;color=4,110,182&amp;vtp=1&amp;bbb=1"/>
          <p:cNvSpPr/>
          <p:nvPr/>
        </p:nvSpPr>
        <p:spPr>
          <a:xfrm>
            <a:off x="219456" y="2505456"/>
            <a:ext cx="11740896" cy="923544"/>
          </a:xfrm>
          <a:prstGeom prst="rect">
            <a:avLst/>
          </a:prstGeom>
          <a:noFill/>
        </p:spPr>
        <p:txBody>
          <a:bodyPr wrap="none" lIns="0" tIns="0" rIns="0" bIns="0" rtlCol="0" anchor="b"/>
          <a:lstStyle/>
          <a:p>
            <a:pPr algn="ctr" latinLnBrk="1">
              <a:lnSpc>
                <a:spcPts val="6700"/>
              </a:lnSpc>
            </a:pPr>
            <a:r>
              <a:rPr lang="en-US" altLang="zh-CN" sz="5400" b="1" i="0" dirty="0">
                <a:solidFill>
                  <a:srgbClr val="046EB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r>
              <a:rPr lang="en-US" altLang="zh-CN" sz="5400" b="1" i="0" dirty="0">
                <a:solidFill>
                  <a:srgbClr val="046EB6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5400" b="1" i="0" dirty="0">
                <a:solidFill>
                  <a:srgbClr val="046EB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主题突破练</a:t>
            </a:r>
            <a:endParaRPr lang="en-US" altLang="zh-CN" sz="5400" dirty="0"/>
          </a:p>
        </p:txBody>
      </p:sp>
    </p:spTree>
  </p:cSld>
  <p:clrMapOvr>
    <a:masterClrMapping/>
  </p:clrMapOvr>
  <p:transition>
    <p:split dir="in"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7_BD#23b7e825c?vcp=1&amp;pid=a57e3b8fb&amp;color=0,0,0&amp;vtp=1&amp;bt=1&amp;bbb=1"/>
          <p:cNvSpPr/>
          <p:nvPr/>
        </p:nvSpPr>
        <p:spPr>
          <a:xfrm>
            <a:off x="502920" y="896112"/>
            <a:ext cx="11183112" cy="36576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 latinLnBrk="1">
              <a:lnSpc>
                <a:spcPts val="29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篇一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［2024宁波江北区一模］</a:t>
            </a:r>
            <a:endParaRPr lang="en-US" altLang="zh-CN" sz="24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QM_8_BD.65_1#f9731ec97?vcp=1&amp;pid=23b7e825c&amp;color=0,0,0&amp;vtp=1&amp;bbb=1&amp;hb=1"/>
              <p:cNvSpPr/>
              <p:nvPr/>
            </p:nvSpPr>
            <p:spPr>
              <a:xfrm>
                <a:off x="502920" y="1270000"/>
                <a:ext cx="11183112" cy="5177155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【甲】</a:t>
                </a:r>
                <a:endParaRPr lang="en-US" altLang="zh-CN" sz="1800" dirty="0"/>
              </a:p>
              <a:p>
                <a:pPr latinLnBrk="1">
                  <a:lnSpc>
                    <a:spcPts val="4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宋体" panose="02010600030101010101" pitchFamily="2" charset="-122"/>
                    <a:ea typeface="楷体" panose="02010609060101010101" pitchFamily="34" charset="-122"/>
                    <a:cs typeface="Times New Roman" panose="02020603050405020304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全祖望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字绍衣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鄞县人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。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十六岁能为古文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。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讨论经史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证明掌故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楷体" panose="02010609060101010101" pitchFamily="34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楷体" panose="02010609060101010101" pitchFamily="34" charset="-122"/>
                            <a:cs typeface="Times New Roman" panose="02020603050405020304" pitchFamily="34" charset="-120"/>
                          </a:rPr>
                          <m:t>​</m:t>
                        </m:r>
                      </m:e>
                      <m:sup>
                        <m:r>
                          <a:rPr lang="en-US" altLang="zh-CN" sz="1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楷体" panose="02010609060101010101" pitchFamily="34" charset="-122"/>
                            <a:cs typeface="Times New Roman" panose="02020603050405020304" pitchFamily="34" charset="-120"/>
                          </a:rPr>
                          <m:t>①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。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补诸生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。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雍正七年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督学王兰生选</a:t>
                </a:r>
                <a:endParaRPr lang="en-US" altLang="zh-CN" sz="1800" b="0" i="0">
                  <a:solidFill>
                    <a:srgbClr val="000000"/>
                  </a:solidFill>
                  <a:latin typeface="Times New Roman" panose="02020603050405020304" pitchFamily="34" charset="0"/>
                  <a:ea typeface="楷体" panose="02010609060101010101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以充贡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入京师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旋举顺天乡试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。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户部侍郎李绂见其文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曰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：“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此深宁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楷体" panose="02010609060101010101" pitchFamily="34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楷体" panose="02010609060101010101" pitchFamily="34" charset="-122"/>
                            <a:cs typeface="Times New Roman" panose="02020603050405020304" pitchFamily="34" charset="-120"/>
                          </a:rPr>
                          <m:t>​</m:t>
                        </m:r>
                      </m:e>
                      <m:sup>
                        <m:r>
                          <a:rPr lang="en-US" altLang="zh-CN" sz="1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楷体" panose="02010609060101010101" pitchFamily="34" charset="-122"/>
                            <a:cs typeface="Times New Roman" panose="02020603050405020304" pitchFamily="34" charset="-120"/>
                          </a:rPr>
                          <m:t>②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、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东发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楷体" panose="02010609060101010101" pitchFamily="34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楷体" panose="02010609060101010101" pitchFamily="34" charset="-122"/>
                            <a:cs typeface="Times New Roman" panose="02020603050405020304" pitchFamily="34" charset="-120"/>
                          </a:rPr>
                          <m:t>​</m:t>
                        </m:r>
                      </m:e>
                      <m:sup>
                        <m:r>
                          <a:rPr lang="en-US" altLang="zh-CN" sz="1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楷体" panose="02010609060101010101" pitchFamily="34" charset="-122"/>
                            <a:cs typeface="Times New Roman" panose="02020603050405020304" pitchFamily="34" charset="-120"/>
                          </a:rPr>
                          <m:t>③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后一人也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!”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乾隆元年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荐举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楷体" panose="02010609060101010101" pitchFamily="34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楷体" panose="02010609060101010101" pitchFamily="34" charset="-122"/>
                            <a:cs typeface="Times New Roman" panose="02020603050405020304" pitchFamily="34" charset="-120"/>
                          </a:rPr>
                          <m:t>​</m:t>
                        </m:r>
                      </m:e>
                      <m:sup>
                        <m:r>
                          <a:rPr lang="en-US" altLang="zh-CN" sz="1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楷体" panose="02010609060101010101" pitchFamily="34" charset="-122"/>
                            <a:cs typeface="Times New Roman" panose="02020603050405020304" pitchFamily="34" charset="-120"/>
                          </a:rPr>
                          <m:t>④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 </a:t>
                </a:r>
                <a:endParaRPr lang="en-US" altLang="zh-CN" sz="100" b="0" i="0" kern="0" spc="-99900">
                  <a:solidFill>
                    <a:srgbClr val="FFFFFF"/>
                  </a:solidFill>
                  <a:latin typeface="Times New Roman" panose="02020603050405020304" pitchFamily="34" charset="0"/>
                  <a:ea typeface="楷体" panose="02010609060101010101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博学鸿词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。</a:t>
                </a:r>
                <a:r>
                  <a:rPr lang="en-US" altLang="zh-CN" sz="1800" b="0" i="0" u="wavy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是春会试先成进士选翰林院庶吉士不再与试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。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时张廷玉当国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与李绂不相能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并恶祖望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祖望又不</a:t>
                </a:r>
                <a:endParaRPr lang="en-US" altLang="zh-CN" sz="1800" b="0" i="0">
                  <a:solidFill>
                    <a:srgbClr val="000000"/>
                  </a:solidFill>
                  <a:latin typeface="Times New Roman" panose="02020603050405020304" pitchFamily="34" charset="0"/>
                  <a:ea typeface="楷体" panose="02010609060101010101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往见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二年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散馆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置之最下等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归班以知县用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遂不复出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。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性伉直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既归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贫且病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饔飧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楷体" panose="02010609060101010101" pitchFamily="34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楷体" panose="02010609060101010101" pitchFamily="34" charset="-122"/>
                            <a:cs typeface="Times New Roman" panose="02020603050405020304" pitchFamily="34" charset="-120"/>
                          </a:rPr>
                          <m:t>​</m:t>
                        </m:r>
                      </m:e>
                      <m:sup>
                        <m:r>
                          <a:rPr lang="en-US" altLang="zh-CN" sz="1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楷体" panose="02010609060101010101" pitchFamily="34" charset="-122"/>
                            <a:cs typeface="Times New Roman" panose="02020603050405020304" pitchFamily="34" charset="-120"/>
                          </a:rPr>
                          <m:t>⑤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不给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人有所馈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，</a:t>
                </a:r>
                <a:endParaRPr lang="en-US" altLang="zh-CN" sz="1800" b="0" i="0">
                  <a:solidFill>
                    <a:srgbClr val="000000"/>
                  </a:solidFill>
                  <a:latin typeface="Times New Roman" panose="02020603050405020304" pitchFamily="34" charset="0"/>
                  <a:ea typeface="楷体" panose="02010609060101010101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弗受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。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主蕺山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、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端溪书院讲席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为士林仰重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。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二十年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卒于家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年五十有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楷体" panose="02010609060101010101" pitchFamily="34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楷体" panose="02010609060101010101" pitchFamily="34" charset="-122"/>
                            <a:cs typeface="Times New Roman" panose="02020603050405020304" pitchFamily="34" charset="-120"/>
                          </a:rPr>
                          <m:t>​</m:t>
                        </m:r>
                      </m:e>
                      <m:sup>
                        <m:r>
                          <a:rPr lang="en-US" altLang="zh-CN" sz="1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楷体" panose="02010609060101010101" pitchFamily="34" charset="-122"/>
                            <a:cs typeface="Times New Roman" panose="02020603050405020304" pitchFamily="34" charset="-120"/>
                          </a:rPr>
                          <m:t>⑥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一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。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宋体" panose="02010600030101010101" pitchFamily="2" charset="-122"/>
                    <a:ea typeface="楷体" panose="02010609060101010101" pitchFamily="34" charset="-122"/>
                    <a:cs typeface="Times New Roman" panose="02020603050405020304" pitchFamily="34" charset="-120"/>
                  </a:rPr>
                  <a:t>    </a:t>
                </a:r>
                <a:r>
                  <a:rPr lang="en-US" altLang="zh-CN" sz="1800" b="0" i="0" u="sng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祖望为学</a:t>
                </a:r>
                <a:r>
                  <a:rPr lang="en-US" altLang="zh-CN" sz="1800" b="0" i="0" u="sng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1800" b="0" i="0" u="sng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渊博无涯涘</a:t>
                </a:r>
                <a:r>
                  <a:rPr lang="en-US" altLang="zh-CN" sz="1800" b="0" i="0" u="sng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1800" b="0" i="0" u="sng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于书无不贯串</a:t>
                </a:r>
                <a:r>
                  <a:rPr lang="en-US" altLang="zh-CN" sz="1800" b="0" i="0" u="sng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。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在翰林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与绂共借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《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永乐大典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》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读之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每日各尽二十卷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。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生平服</a:t>
                </a:r>
                <a:endParaRPr lang="en-US" altLang="zh-CN" sz="1800" b="0" i="0">
                  <a:solidFill>
                    <a:srgbClr val="000000"/>
                  </a:solidFill>
                  <a:latin typeface="Times New Roman" panose="02020603050405020304" pitchFamily="34" charset="0"/>
                  <a:ea typeface="楷体" panose="02010609060101010101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膺黄宗羲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宗羲表章明季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楷体" panose="02010609060101010101" pitchFamily="34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楷体" panose="02010609060101010101" pitchFamily="34" charset="-122"/>
                            <a:cs typeface="Times New Roman" panose="02020603050405020304" pitchFamily="34" charset="-120"/>
                          </a:rPr>
                          <m:t>​</m:t>
                        </m:r>
                      </m:e>
                      <m:sup>
                        <m:r>
                          <a:rPr lang="en-US" altLang="zh-CN" sz="1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楷体" panose="02010609060101010101" pitchFamily="34" charset="-122"/>
                            <a:cs typeface="Times New Roman" panose="02020603050405020304" pitchFamily="34" charset="-120"/>
                          </a:rPr>
                          <m:t>⑦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忠节诸人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祖望益广修枌社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楷体" panose="02010609060101010101" pitchFamily="34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楷体" panose="02010609060101010101" pitchFamily="34" charset="-122"/>
                            <a:cs typeface="Times New Roman" panose="02020603050405020304" pitchFamily="34" charset="-120"/>
                          </a:rPr>
                          <m:t>​</m:t>
                        </m:r>
                      </m:e>
                      <m:sup>
                        <m:r>
                          <a:rPr lang="en-US" altLang="zh-CN" sz="1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楷体" panose="02010609060101010101" pitchFamily="34" charset="-122"/>
                            <a:cs typeface="Times New Roman" panose="02020603050405020304" pitchFamily="34" charset="-120"/>
                          </a:rPr>
                          <m:t>⑧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掌故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、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桑海遗闻以益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楷体" panose="02010609060101010101" pitchFamily="34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楷体" panose="02010609060101010101" pitchFamily="34" charset="-122"/>
                            <a:cs typeface="Times New Roman" panose="02020603050405020304" pitchFamily="34" charset="-120"/>
                          </a:rPr>
                          <m:t>​</m:t>
                        </m:r>
                      </m:e>
                      <m:sup>
                        <m:r>
                          <a:rPr lang="en-US" altLang="zh-CN" sz="1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楷体" panose="02010609060101010101" pitchFamily="34" charset="-122"/>
                            <a:cs typeface="Times New Roman" panose="02020603050405020304" pitchFamily="34" charset="-120"/>
                          </a:rPr>
                          <m:t>⑨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之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详尽而核实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可当续史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。</a:t>
                </a:r>
                <a:endParaRPr lang="en-US" altLang="zh-CN" sz="1800" b="0" i="0">
                  <a:solidFill>
                    <a:srgbClr val="000000"/>
                  </a:solidFill>
                  <a:latin typeface="Times New Roman" panose="02020603050405020304" pitchFamily="34" charset="0"/>
                  <a:ea typeface="楷体" panose="02010609060101010101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宗羲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《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宋元学案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》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甫创草稿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祖望博采诸书为之补辑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编成百卷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。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又七校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《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水经注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》，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三笺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《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困学纪闻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》，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皆</a:t>
                </a:r>
                <a:endParaRPr lang="en-US" altLang="zh-CN" sz="1800" b="0" i="0">
                  <a:solidFill>
                    <a:srgbClr val="000000"/>
                  </a:solidFill>
                  <a:latin typeface="Times New Roman" panose="02020603050405020304" pitchFamily="34" charset="0"/>
                  <a:ea typeface="楷体" panose="02010609060101010101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足见其汲古之深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。</a:t>
                </a:r>
                <a:endParaRPr lang="en-US" altLang="zh-CN" sz="1800" dirty="0"/>
              </a:p>
              <a:p>
                <a:pPr algn="r"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（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节选自《清史稿》，有删改）</a:t>
                </a:r>
                <a:endParaRPr lang="en-US" altLang="zh-CN" dirty="0"/>
              </a:p>
            </p:txBody>
          </p:sp>
        </mc:Choice>
        <mc:Fallback>
          <p:sp>
            <p:nvSpPr>
              <p:cNvPr id="3" name="QM_8_BD.65_1#f9731ec97?vcp=1&amp;pid=23b7e825c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1270000"/>
                <a:ext cx="11183112" cy="5177155"/>
              </a:xfrm>
              <a:prstGeom prst="rect">
                <a:avLst/>
              </a:prstGeom>
              <a:blipFill rotWithShape="1">
                <a:blip r:embed="rId1"/>
                <a:stretch>
                  <a:fillRect r="-470" b="-82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M_8_BD.65_2#f9731ec97?vcp=1&amp;pid=23b7e825c&amp;color=0,0,0&amp;vtp=1&amp;bt=1&amp;bbb=1&amp;hb=1"/>
              <p:cNvSpPr/>
              <p:nvPr/>
            </p:nvSpPr>
            <p:spPr>
              <a:xfrm>
                <a:off x="502920" y="1743871"/>
                <a:ext cx="11183112" cy="3703955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【乙】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宋体" panose="02010600030101010101" pitchFamily="2" charset="-122"/>
                    <a:ea typeface="楷体" panose="02010609060101010101" pitchFamily="34" charset="-122"/>
                    <a:cs typeface="Times New Roman" panose="02020603050405020304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谢山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楷体" panose="02010609060101010101" pitchFamily="34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楷体" panose="02010609060101010101" pitchFamily="34" charset="-122"/>
                            <a:cs typeface="Times New Roman" panose="02020603050405020304" pitchFamily="34" charset="-120"/>
                          </a:rPr>
                          <m:t>​</m:t>
                        </m:r>
                      </m:e>
                      <m:sup>
                        <m:r>
                          <a:rPr lang="en-US" altLang="zh-CN" sz="1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楷体" panose="02010609060101010101" pitchFamily="34" charset="-122"/>
                            <a:cs typeface="Times New Roman" panose="02020603050405020304" pitchFamily="34" charset="-120"/>
                          </a:rPr>
                          <m:t>⑩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为学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私淑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楷体" panose="02010609060101010101" pitchFamily="34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楷体" panose="02010609060101010101" pitchFamily="34" charset="-122"/>
                            <a:cs typeface="Times New Roman" panose="02020603050405020304" pitchFamily="34" charset="-120"/>
                          </a:rPr>
                          <m:t>​</m:t>
                        </m:r>
                      </m:e>
                      <m:sup>
                        <m:r>
                          <a:rPr lang="en-US" altLang="zh-CN" sz="1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楷体" panose="02010609060101010101" pitchFamily="34" charset="-122"/>
                            <a:cs typeface="Times New Roman" panose="02020603050405020304" pitchFamily="34" charset="-120"/>
                          </a:rPr>
                          <m:t>⑪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南雷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楷体" panose="02010609060101010101" pitchFamily="34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楷体" panose="02010609060101010101" pitchFamily="34" charset="-122"/>
                            <a:cs typeface="Times New Roman" panose="02020603050405020304" pitchFamily="34" charset="-120"/>
                          </a:rPr>
                          <m:t>​</m:t>
                        </m:r>
                      </m:e>
                      <m:sup>
                        <m:r>
                          <a:rPr lang="en-US" altLang="zh-CN" sz="1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楷体" panose="02010609060101010101" pitchFamily="34" charset="-122"/>
                            <a:cs typeface="Times New Roman" panose="02020603050405020304" pitchFamily="34" charset="-120"/>
                          </a:rPr>
                          <m:t>⑫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精治经史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博极群书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尤熟于明事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。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平生留意乡邦文献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于明季里人之死难</a:t>
                </a:r>
                <a:endParaRPr lang="en-US" altLang="zh-CN" sz="1800" b="0" i="0">
                  <a:solidFill>
                    <a:srgbClr val="000000"/>
                  </a:solidFill>
                  <a:latin typeface="Times New Roman" panose="02020603050405020304" pitchFamily="34" charset="0"/>
                  <a:ea typeface="楷体" panose="02010609060101010101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者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必为之辩诬征实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作碑志铭传以存其人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。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数百年来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浙东学派以重根柢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、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尚志节为主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南雷开其先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万氏</a:t>
                </a:r>
                <a:endParaRPr lang="en-US" altLang="zh-CN" sz="1800" b="0" i="0">
                  <a:solidFill>
                    <a:srgbClr val="000000"/>
                  </a:solidFill>
                  <a:latin typeface="Times New Roman" panose="02020603050405020304" pitchFamily="34" charset="0"/>
                  <a:ea typeface="楷体" panose="02010609060101010101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继之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全氏又继之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风气绵延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迄今弗替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其效远矣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。</a:t>
                </a:r>
                <a:endParaRPr lang="en-US" altLang="zh-CN" sz="1800" dirty="0"/>
              </a:p>
              <a:p>
                <a:pPr algn="r"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节选自徐世昌《清儒学案》，有删改）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宋体" panose="02010600030101010101" pitchFamily="2" charset="-122"/>
                    <a:ea typeface="楷体" panose="02010609060101010101" pitchFamily="34" charset="-122"/>
                    <a:cs typeface="Times New Roman" panose="02020603050405020304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【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注】①掌故：史料。②深宁:王应麟的号。王应麟，宁波鄞县人，为宋末元初大儒。③东发：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黄震的字。</a:t>
                </a:r>
                <a:endParaRPr lang="en-US" altLang="zh-CN" sz="1800" b="0" i="0">
                  <a:solidFill>
                    <a:srgbClr val="000000"/>
                  </a:solidFill>
                  <a:latin typeface="Times New Roman" panose="02020603050405020304" pitchFamily="34" charset="0"/>
                  <a:ea typeface="楷体" panose="02010609060101010101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黄震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，宁波慈溪人，宋代思想家、理学家、史学家。④举：____。⑤饔飧：早餐和晚餐。⑥有：____。⑦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明季：</a:t>
                </a:r>
                <a:endParaRPr lang="en-US" altLang="zh-CN" sz="1800" b="0" i="0">
                  <a:solidFill>
                    <a:srgbClr val="000000"/>
                  </a:solidFill>
                  <a:latin typeface="Times New Roman" panose="02020603050405020304" pitchFamily="34" charset="0"/>
                  <a:ea typeface="楷体" panose="02010609060101010101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明朝末年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。⑧枌社：泛指家乡。⑨益：____。⑩谢山：全祖望的别号。⑪私淑：私自向所敬仰的人学习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，没有</a:t>
                </a:r>
                <a:endParaRPr lang="en-US" altLang="zh-CN" sz="1800" b="0" i="0">
                  <a:solidFill>
                    <a:srgbClr val="000000"/>
                  </a:solidFill>
                  <a:latin typeface="Times New Roman" panose="02020603050405020304" pitchFamily="34" charset="0"/>
                  <a:ea typeface="楷体" panose="02010609060101010101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直接受教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。⑫南雷：黄宗羲的别号。黄宗羲，浙江余姚人，明末清初著名思想家。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M_8_BD.65_2#f9731ec97?vcp=1&amp;pid=23b7e825c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1743871"/>
                <a:ext cx="11183112" cy="3703955"/>
              </a:xfrm>
              <a:prstGeom prst="rect">
                <a:avLst/>
              </a:prstGeom>
              <a:blipFill rotWithShape="1">
                <a:blip r:embed="rId1"/>
                <a:stretch>
                  <a:fillRect t="-4" r="-731" b="-114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1_BD#3fcaf1f99.fixed?vcp=1&amp;color=255,255,255&amp;vtp=1&amp;bbb=1"/>
          <p:cNvSpPr/>
          <p:nvPr/>
        </p:nvSpPr>
        <p:spPr>
          <a:xfrm>
            <a:off x="4069080" y="2386584"/>
            <a:ext cx="4050792" cy="1133856"/>
          </a:xfrm>
          <a:prstGeom prst="rect">
            <a:avLst/>
          </a:prstGeom>
          <a:noFill/>
        </p:spPr>
        <p:txBody>
          <a:bodyPr wrap="none" lIns="0" tIns="0" rIns="0" bIns="0" rtlCol="0" anchor="b"/>
          <a:lstStyle/>
          <a:p>
            <a:pPr algn="ctr" latinLnBrk="1">
              <a:lnSpc>
                <a:spcPts val="6600"/>
              </a:lnSpc>
            </a:pPr>
            <a:r>
              <a:rPr lang="en-US" altLang="zh-CN" sz="5400" b="1" i="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第一部分</a:t>
            </a:r>
            <a:endParaRPr lang="en-US" altLang="zh-CN" sz="5400" dirty="0"/>
          </a:p>
        </p:txBody>
      </p:sp>
      <p:sp>
        <p:nvSpPr>
          <p:cNvPr id="3" name="C_1_BD#3fcaf1f99.fixed?vcp=1&amp;color=0,0,0&amp;vtp=1&amp;bbb=1"/>
          <p:cNvSpPr/>
          <p:nvPr/>
        </p:nvSpPr>
        <p:spPr>
          <a:xfrm>
            <a:off x="4270248" y="3941064"/>
            <a:ext cx="3675888" cy="859536"/>
          </a:xfrm>
          <a:prstGeom prst="rect">
            <a:avLst/>
          </a:prstGeom>
          <a:noFill/>
        </p:spPr>
        <p:txBody>
          <a:bodyPr wrap="none" lIns="0" tIns="0" rIns="0" bIns="0" rtlCol="0" anchor="b"/>
          <a:lstStyle/>
          <a:p>
            <a:pPr algn="ctr" latinLnBrk="1">
              <a:lnSpc>
                <a:spcPts val="5000"/>
              </a:lnSpc>
            </a:pPr>
            <a:r>
              <a:rPr lang="en-US" altLang="zh-CN" sz="4000" b="1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模块突破练</a:t>
            </a:r>
            <a:endParaRPr lang="en-US" altLang="zh-CN" sz="4000" dirty="0"/>
          </a:p>
        </p:txBody>
      </p:sp>
    </p:spTree>
  </p:cSld>
  <p:clrMapOvr>
    <a:masterClrMapping/>
  </p:clrMapOvr>
  <p:transition>
    <p:split dir="in"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8#f9731ec97?vcp=1&amp;pid=23b7e825c&amp;color=0,0,0&amp;vtp=1&amp;bt=1&amp;bbb=1"/>
          <p:cNvSpPr/>
          <p:nvPr/>
        </p:nvSpPr>
        <p:spPr>
          <a:xfrm>
            <a:off x="502920" y="1828072"/>
            <a:ext cx="11183112" cy="3511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100"/>
              </a:lnSpc>
            </a:pPr>
            <a:r>
              <a:rPr lang="en-US" altLang="zh-CN" sz="18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【传·释义断文】</a:t>
            </a:r>
            <a:endParaRPr lang="en-US" altLang="zh-CN" sz="1800" dirty="0"/>
          </a:p>
        </p:txBody>
      </p:sp>
      <p:sp>
        <p:nvSpPr>
          <p:cNvPr id="3" name="QO_9_BD.66_1#e64e0db3f?vcp=1&amp;pid=f9731ec97&amp;color=0,0,0&amp;vtp=1&amp;bbb=1"/>
          <p:cNvSpPr/>
          <p:nvPr/>
        </p:nvSpPr>
        <p:spPr>
          <a:xfrm>
            <a:off x="502920" y="2185514"/>
            <a:ext cx="11183112" cy="3541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1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1.上面的【注】中有部分字词的意思被隐去，请你补充解释。（3分）</a:t>
            </a:r>
            <a:endParaRPr lang="en-US" altLang="zh-CN" sz="1800" dirty="0"/>
          </a:p>
        </p:txBody>
      </p:sp>
      <p:sp>
        <p:nvSpPr>
          <p:cNvPr id="4" name="QO_9_AN.67_1#e64e0db3f?vcp=1&amp;pid=f9731ec97&amp;color=0,0,0&amp;vtp=1&amp;bbb=1"/>
          <p:cNvSpPr/>
          <p:nvPr/>
        </p:nvSpPr>
        <p:spPr>
          <a:xfrm>
            <a:off x="502920" y="2592167"/>
            <a:ext cx="11183112" cy="3511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100"/>
              </a:lnSpc>
            </a:pPr>
            <a:r>
              <a:rPr lang="en-US" altLang="zh-CN" sz="1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【答案】</a:t>
            </a:r>
            <a:r>
              <a:rPr lang="en-US" altLang="zh-CN" sz="1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④选拔、任用;</a:t>
            </a:r>
            <a:r>
              <a:rPr lang="en-US" altLang="zh-CN" sz="1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⑥同“又”，加在整数和零数之间;</a:t>
            </a:r>
            <a:r>
              <a:rPr lang="en-US" altLang="zh-CN" sz="1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⑨增加、增多（3分）</a:t>
            </a:r>
            <a:endParaRPr lang="en-US" altLang="zh-CN" sz="1800" dirty="0"/>
          </a:p>
        </p:txBody>
      </p:sp>
      <p:sp>
        <p:nvSpPr>
          <p:cNvPr id="5" name="QO_9_BD.68_1#865454412?sp=1&amp;vcp=1&amp;pid=f9731ec97&amp;color=0,0,0&amp;vtp=1&amp;bbb=1"/>
          <p:cNvSpPr/>
          <p:nvPr/>
        </p:nvSpPr>
        <p:spPr>
          <a:xfrm>
            <a:off x="502920" y="3002949"/>
            <a:ext cx="11183112" cy="7702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2.为【甲】文中的画波浪线的句子断句，限断三处。（3分）</a:t>
            </a:r>
            <a:endParaRPr lang="en-US" altLang="zh-CN" sz="1800" dirty="0"/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是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春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会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试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先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成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进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士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选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翰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林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院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庶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吉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士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再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与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试</a:t>
            </a:r>
            <a:endParaRPr lang="en-US" altLang="zh-CN" sz="1800" dirty="0"/>
          </a:p>
        </p:txBody>
      </p:sp>
      <p:sp>
        <p:nvSpPr>
          <p:cNvPr id="6" name="QO_9_AN.69_1#865454412?vcp=1&amp;pid=f9731ec97&amp;color=0,0,0&amp;vtp=1&amp;bbb=1"/>
          <p:cNvSpPr/>
          <p:nvPr/>
        </p:nvSpPr>
        <p:spPr>
          <a:xfrm>
            <a:off x="502920" y="3817717"/>
            <a:ext cx="11183112" cy="3511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100"/>
              </a:lnSpc>
            </a:pPr>
            <a:r>
              <a:rPr lang="en-US" altLang="zh-CN" sz="1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【答案】</a:t>
            </a:r>
            <a:r>
              <a:rPr lang="en-US" altLang="zh-CN" sz="1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是春会试/先成进士/选翰林院庶吉士/不再与试（3分）</a:t>
            </a:r>
            <a:endParaRPr lang="en-US" altLang="zh-CN" sz="1800" dirty="0"/>
          </a:p>
        </p:txBody>
      </p:sp>
      <p:sp>
        <p:nvSpPr>
          <p:cNvPr id="7" name="QO_9_BD.70_1#ca74a9374?sp=1&amp;vcp=1&amp;pid=f9731ec97&amp;color=0,0,0&amp;vtp=1&amp;bbb=1"/>
          <p:cNvSpPr/>
          <p:nvPr/>
        </p:nvSpPr>
        <p:spPr>
          <a:xfrm>
            <a:off x="502920" y="4228500"/>
            <a:ext cx="11183112" cy="7702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3.用现代汉语写出下面句子的意思。（3分）</a:t>
            </a:r>
            <a:endParaRPr lang="en-US" altLang="zh-CN" sz="1800" dirty="0"/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祖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望为学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渊博无涯涘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于书无不贯串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1800" dirty="0"/>
          </a:p>
        </p:txBody>
      </p:sp>
      <p:sp>
        <p:nvSpPr>
          <p:cNvPr id="8" name="QO_9_AN.71_1#ca74a9374?vcp=1&amp;pid=f9731ec97&amp;color=0,0,0&amp;vtp=1&amp;bbb=1"/>
          <p:cNvSpPr/>
          <p:nvPr/>
        </p:nvSpPr>
        <p:spPr>
          <a:xfrm>
            <a:off x="502920" y="5043267"/>
            <a:ext cx="11183112" cy="3511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100"/>
              </a:lnSpc>
            </a:pPr>
            <a:r>
              <a:rPr lang="en-US" altLang="zh-CN" sz="1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【答案】</a:t>
            </a:r>
            <a:r>
              <a:rPr lang="en-US" altLang="zh-CN" sz="1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全祖望做学问，学识精深博大没有边际，对于各种书籍无不贯通串联（融会贯通）。（3分）</a:t>
            </a:r>
            <a:endParaRPr lang="en-US" altLang="zh-CN" sz="1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6" grpId="0" animBg="1" build="p"/>
      <p:bldP spid="8" grpId="0" animBg="1" build="p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9#9a96ac1dc?vcp=1&amp;pid=f9731ec97&amp;color=0,0,0&amp;vtp=1&amp;bt=1&amp;bbb=1"/>
          <p:cNvSpPr/>
          <p:nvPr/>
        </p:nvSpPr>
        <p:spPr>
          <a:xfrm>
            <a:off x="502920" y="988634"/>
            <a:ext cx="11183112" cy="7732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【传·</a:t>
            </a:r>
            <a:r>
              <a:rPr lang="en-US" altLang="zh-CN" sz="1800" b="1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梳理经历】</a:t>
            </a:r>
            <a:endParaRPr lang="en-US" altLang="zh-CN" sz="1800" b="1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1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4.根据文章内容，补全全祖望的人物简历。（4分）</a:t>
            </a:r>
            <a:endParaRPr lang="en-US" altLang="zh-CN" sz="1800" dirty="0"/>
          </a:p>
        </p:txBody>
      </p:sp>
      <p:pic>
        <p:nvPicPr>
          <p:cNvPr id="4" name="QB_9_BD.72_2#2597a9a71?vcp=1&amp;pid=f9731ec97&amp;color=0,0,0&amp;tib=255,255,255&amp;vip=25#26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335024" y="1896811"/>
            <a:ext cx="9528048" cy="44348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6" name="QB_9_AN.73_1#2597a9a71.blank?vcp=1&amp;pid=f9731ec97&amp;color=0,0,0&amp;vpa=25&amp;vtp=1"/>
          <p:cNvSpPr/>
          <p:nvPr/>
        </p:nvSpPr>
        <p:spPr>
          <a:xfrm>
            <a:off x="3538728" y="4484563"/>
            <a:ext cx="6986016" cy="356616"/>
          </a:xfrm>
          <a:prstGeom prst="rect">
            <a:avLst/>
          </a:prstGeom>
          <a:noFill/>
        </p:spPr>
        <p:txBody>
          <a:bodyPr wrap="square" lIns="0" tIns="0" rIns="0" bIns="0" rtlCol="0" anchor="b"/>
          <a:lstStyle/>
          <a:p>
            <a:pPr algn="l" latinLnBrk="1"/>
            <a:r>
              <a:rPr lang="en-US" altLang="zh-CN" sz="13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【示例】为权贵所恶，散馆，置之最下等，归班以知县用，遂不复出。既归，贫且病，饔飧不给。五十一岁卒（2分）</a:t>
            </a:r>
            <a:endParaRPr lang="en-US" altLang="zh-CN" sz="1300" dirty="0"/>
          </a:p>
        </p:txBody>
      </p:sp>
      <p:sp>
        <p:nvSpPr>
          <p:cNvPr id="7" name="QB_9_AN.74_1#2597a9a71.blank?vcp=1&amp;pid=f9731ec97&amp;color=0,0,0&amp;vpa=26&amp;vtp=1"/>
          <p:cNvSpPr/>
          <p:nvPr/>
        </p:nvSpPr>
        <p:spPr>
          <a:xfrm>
            <a:off x="3419856" y="5462971"/>
            <a:ext cx="7123176" cy="347472"/>
          </a:xfrm>
          <a:prstGeom prst="rect">
            <a:avLst/>
          </a:prstGeom>
          <a:noFill/>
        </p:spPr>
        <p:txBody>
          <a:bodyPr wrap="none" lIns="0" tIns="0" rIns="0" bIns="0" rtlCol="0" anchor="b"/>
          <a:lstStyle/>
          <a:p>
            <a:pPr algn="ctr" latinLnBrk="1">
              <a:lnSpc>
                <a:spcPts val="1600"/>
              </a:lnSpc>
            </a:pPr>
            <a:r>
              <a:rPr lang="en-US" altLang="zh-CN" sz="13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熟于明事，致力于乡邦文献的搜集整理。继承和发扬浙东学派（2分）</a:t>
            </a:r>
            <a:endParaRPr lang="en-US" altLang="zh-CN" sz="13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 build="p"/>
      <p:bldP spid="7" grpId="0" animBg="1" build="p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9#131c4d58b?vcp=1&amp;pid=f9731ec97&amp;color=0,0,0&amp;vtp=1&amp;bt=1&amp;bbb=1"/>
          <p:cNvSpPr/>
          <p:nvPr/>
        </p:nvSpPr>
        <p:spPr>
          <a:xfrm>
            <a:off x="502920" y="2240854"/>
            <a:ext cx="11183112" cy="3541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100"/>
              </a:lnSpc>
            </a:pPr>
            <a:r>
              <a:rPr lang="en-US" altLang="zh-CN" sz="1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【传·传承风骨】</a:t>
            </a:r>
            <a:endParaRPr lang="en-US" altLang="zh-CN" sz="1800" dirty="0"/>
          </a:p>
        </p:txBody>
      </p:sp>
      <p:sp>
        <p:nvSpPr>
          <p:cNvPr id="3" name="QO_9_BD.75_1#a6ee64fec?vcp=1&amp;pid=f9731ec97&amp;color=0,0,0&amp;vtp=1&amp;bbb=1"/>
          <p:cNvSpPr/>
          <p:nvPr/>
        </p:nvSpPr>
        <p:spPr>
          <a:xfrm>
            <a:off x="502920" y="2637284"/>
            <a:ext cx="11183112" cy="3541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1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5.宁波月湖边上有一个全祖望的青铜雕像。请你根据两则材料，推测宁波人为全祖望立像的原因。（5分）</a:t>
            </a:r>
            <a:endParaRPr lang="en-US" altLang="zh-CN" sz="1800" dirty="0"/>
          </a:p>
        </p:txBody>
      </p:sp>
      <p:sp>
        <p:nvSpPr>
          <p:cNvPr id="4" name="QO_9_AN.76_1#a6ee64fec?vcp=1&amp;pid=f9731ec97&amp;color=0,0,0&amp;vtp=1&amp;bbb=1&amp;hb=1"/>
          <p:cNvSpPr/>
          <p:nvPr/>
        </p:nvSpPr>
        <p:spPr>
          <a:xfrm>
            <a:off x="502920" y="3045081"/>
            <a:ext cx="11183112" cy="20305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【示例】全祖望是宁波人，他是宁波人的骄傲。他是地方文献保护者，致力于乡邦文献的搜集整理</a:t>
            </a:r>
            <a:r>
              <a:rPr lang="en-US" altLang="zh-CN" sz="1800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，关心明朝</a:t>
            </a:r>
            <a:endParaRPr lang="en-US" altLang="zh-CN" sz="1800" b="1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末年死难者事迹的考证与记载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，继承和发扬黄宗羲等前贤的学术思想，为浙东学派的发展做出贡献</a:t>
            </a:r>
            <a:r>
              <a:rPr lang="en-US" altLang="zh-CN" sz="1800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。他学术造</a:t>
            </a:r>
            <a:endParaRPr lang="en-US" altLang="zh-CN" sz="1800" b="1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诣深厚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，在书院讲学，为士林敬重；精通经史，治学严谨，对古籍文献有深入研究，是明史研究专家。</a:t>
            </a:r>
            <a:r>
              <a:rPr lang="en-US" altLang="zh-CN" sz="1800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他正直、</a:t>
            </a:r>
            <a:endParaRPr lang="en-US" altLang="zh-CN" sz="1800" b="1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清廉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、不慕荣利，即使生活贫困也不接受别人的馈赠，即使不做官也不攀附权贵。（5分。</a:t>
            </a:r>
            <a:r>
              <a:rPr lang="en-US" altLang="zh-CN" sz="1800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从地方文化影响力、</a:t>
            </a:r>
            <a:endParaRPr lang="en-US" altLang="zh-CN" sz="1800" b="1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100"/>
              </a:lnSpc>
            </a:pPr>
            <a:r>
              <a:rPr lang="en-US" altLang="zh-CN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学术造诣</a:t>
            </a:r>
            <a:r>
              <a:rPr lang="en-US" altLang="zh-CN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、人品性情三个角度进行作答即可。一个角度2分，两个角度4分，三个角度5分）</a:t>
            </a:r>
            <a:endParaRPr lang="en-US" altLang="zh-CN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7_BD#19b0f4d07?vcp=1&amp;pid=a57e3b8fb&amp;color=0,0,0&amp;vtp=1&amp;bt=1&amp;bbb=1&amp;hb=1"/>
          <p:cNvSpPr/>
          <p:nvPr/>
        </p:nvSpPr>
        <p:spPr>
          <a:xfrm>
            <a:off x="502920" y="891540"/>
            <a:ext cx="11183112" cy="73152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 latinLnBrk="1">
              <a:lnSpc>
                <a:spcPts val="29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篇二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［2024杭州上城区一模改编］请参与以下探究“宋代士人气节”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的主题活动。</a:t>
            </a:r>
            <a:endParaRPr lang="en-US" altLang="zh-CN" sz="2400" b="1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29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24分）</a:t>
            </a:r>
            <a:endParaRPr lang="en-US" altLang="zh-CN" sz="24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QM_8_BD.77_1#57d80b3eb?vcp=1&amp;pid=19b0f4d07&amp;color=0,0,0&amp;vtp=1&amp;bbb=1&amp;hb=1"/>
              <p:cNvSpPr/>
              <p:nvPr/>
            </p:nvSpPr>
            <p:spPr>
              <a:xfrm>
                <a:off x="502920" y="1625600"/>
                <a:ext cx="11183112" cy="3792855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</a:t>
                </a:r>
                <a:r>
                  <a:rPr lang="en-US" altLang="zh-CN" sz="18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【甲】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二年正月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大军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楷体" panose="02010609060101010101" pitchFamily="34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楷体" panose="02010609060101010101" pitchFamily="34" charset="-122"/>
                            <a:cs typeface="Times New Roman" panose="02020603050405020304" pitchFamily="34" charset="-120"/>
                          </a:rPr>
                          <m:t>​</m:t>
                        </m:r>
                      </m:e>
                      <m:sup>
                        <m:r>
                          <a:rPr lang="en-US" altLang="zh-CN" sz="1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楷体" panose="02010609060101010101" pitchFamily="34" charset="-122"/>
                            <a:cs typeface="Times New Roman" panose="02020603050405020304" pitchFamily="34" charset="-120"/>
                          </a:rPr>
                          <m:t>①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迫临安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世杰请移三宫入海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。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元帅张弘范等兵至厓山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弘范得世杰甥韩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命以官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，</a:t>
                </a:r>
                <a:endParaRPr lang="en-US" altLang="zh-CN" sz="1800" b="0" i="0">
                  <a:solidFill>
                    <a:srgbClr val="000000"/>
                  </a:solidFill>
                  <a:latin typeface="Times New Roman" panose="02020603050405020304" pitchFamily="34" charset="0"/>
                  <a:ea typeface="楷体" panose="02010609060101010101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使三至招之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世杰历数古忠臣曰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：“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吾知降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生且富贵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但为主死不移耳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。”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二月癸未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弘范等攻厓山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世杰败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，</a:t>
                </a:r>
                <a:endParaRPr lang="en-US" altLang="zh-CN" sz="1800" b="0" i="0">
                  <a:solidFill>
                    <a:srgbClr val="000000"/>
                  </a:solidFill>
                  <a:latin typeface="Times New Roman" panose="02020603050405020304" pitchFamily="34" charset="0"/>
                  <a:ea typeface="楷体" panose="02010609060101010101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俄飓风坏舟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溺死平章山下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。</a:t>
                </a:r>
                <a:endParaRPr lang="en-US" altLang="zh-CN" sz="1800" dirty="0"/>
              </a:p>
              <a:p>
                <a:pPr algn="r"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节选自《宋史·张世杰传》，有删改）</a:t>
                </a:r>
                <a:endParaRPr lang="en-US" altLang="zh-CN" sz="1800" dirty="0"/>
              </a:p>
              <a:p>
                <a:pPr latinLnBrk="1">
                  <a:lnSpc>
                    <a:spcPts val="4300"/>
                  </a:lnSpc>
                </a:pPr>
                <a:r>
                  <a:rPr lang="en-US" altLang="zh-CN" b="1" i="0">
                    <a:solidFill>
                      <a:srgbClr val="000000"/>
                    </a:solidFill>
                    <a:latin typeface="宋体" panose="02010600030101010101" pitchFamily="2" charset="-122"/>
                    <a:ea typeface="楷体" panose="02010609060101010101" pitchFamily="34" charset="-122"/>
                    <a:cs typeface="Times New Roman" panose="02020603050405020304" pitchFamily="34" charset="-120"/>
                  </a:rPr>
                  <a:t>    </a:t>
                </a:r>
                <a:r>
                  <a:rPr lang="en-US" altLang="zh-CN" sz="18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【</a:t>
                </a:r>
                <a:r>
                  <a:rPr lang="en-US" altLang="zh-CN" sz="18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乙】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陆秀夫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楚州盐城人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。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时君臣播越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楷体" panose="02010609060101010101" pitchFamily="34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楷体" panose="02010609060101010101" pitchFamily="34" charset="-122"/>
                            <a:cs typeface="Times New Roman" panose="02020603050405020304" pitchFamily="34" charset="-120"/>
                          </a:rPr>
                          <m:t>​</m:t>
                        </m:r>
                      </m:e>
                      <m:sup>
                        <m:r>
                          <a:rPr lang="en-US" altLang="zh-CN" sz="1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楷体" panose="02010609060101010101" pitchFamily="34" charset="-122"/>
                            <a:cs typeface="Times New Roman" panose="02020603050405020304" pitchFamily="34" charset="-120"/>
                          </a:rPr>
                          <m:t>②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海滨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王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楷体" panose="02010609060101010101" pitchFamily="34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楷体" panose="02010609060101010101" pitchFamily="34" charset="-122"/>
                            <a:cs typeface="Times New Roman" panose="02020603050405020304" pitchFamily="34" charset="-120"/>
                          </a:rPr>
                          <m:t>​</m:t>
                        </m:r>
                      </m:e>
                      <m:sup>
                        <m:r>
                          <a:rPr lang="en-US" altLang="zh-CN" sz="1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楷体" panose="02010609060101010101" pitchFamily="34" charset="-122"/>
                            <a:cs typeface="Times New Roman" panose="02020603050405020304" pitchFamily="34" charset="-120"/>
                          </a:rPr>
                          <m:t>③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以惊疾殂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楷体" panose="02010609060101010101" pitchFamily="34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楷体" panose="02010609060101010101" pitchFamily="34" charset="-122"/>
                            <a:cs typeface="Times New Roman" panose="02020603050405020304" pitchFamily="34" charset="-120"/>
                          </a:rPr>
                          <m:t>​</m:t>
                        </m:r>
                      </m:e>
                      <m:sup>
                        <m:r>
                          <a:rPr lang="en-US" altLang="zh-CN" sz="1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楷体" panose="02010609060101010101" pitchFamily="34" charset="-122"/>
                            <a:cs typeface="Times New Roman" panose="02020603050405020304" pitchFamily="34" charset="-120"/>
                          </a:rPr>
                          <m:t>④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群臣皆欲散去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。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秀夫曰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：“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度宗皇帝一</a:t>
                </a:r>
                <a:endParaRPr lang="en-US" altLang="zh-CN" sz="1800" b="0" i="0">
                  <a:solidFill>
                    <a:srgbClr val="000000"/>
                  </a:solidFill>
                  <a:latin typeface="Times New Roman" panose="02020603050405020304" pitchFamily="34" charset="0"/>
                  <a:ea typeface="楷体" panose="02010609060101010101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子尚在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将焉置之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？</a:t>
                </a:r>
                <a:r>
                  <a:rPr lang="en-US" altLang="zh-CN" sz="1800" b="0" i="0" u="sng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今百官有司皆具</a:t>
                </a:r>
                <a:r>
                  <a:rPr lang="en-US" altLang="zh-CN" sz="1800" b="0" i="0" u="sng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1800" b="0" i="0" u="sng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士卒数万</a:t>
                </a:r>
                <a:r>
                  <a:rPr lang="en-US" altLang="zh-CN" sz="1800" b="0" i="0" u="sng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1800" b="0" i="0" u="sng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天若未欲绝宋</a:t>
                </a:r>
                <a:r>
                  <a:rPr lang="en-US" altLang="zh-CN" sz="1800" b="0" i="0" u="sng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1800" b="0" i="0" u="sng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此岂不可为国邪</a:t>
                </a:r>
                <a:r>
                  <a:rPr lang="en-US" altLang="zh-CN" sz="1800" b="0" i="0" u="sng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？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”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乃与众共立卫王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楷体" panose="02010609060101010101" pitchFamily="34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楷体" panose="02010609060101010101" pitchFamily="34" charset="-122"/>
                            <a:cs typeface="Times New Roman" panose="02020603050405020304" pitchFamily="34" charset="-120"/>
                          </a:rPr>
                          <m:t>​</m:t>
                        </m:r>
                      </m:e>
                      <m:sup>
                        <m:r>
                          <a:rPr lang="en-US" altLang="zh-CN" sz="1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楷体" panose="02010609060101010101" pitchFamily="34" charset="-122"/>
                            <a:cs typeface="Times New Roman" panose="02020603050405020304" pitchFamily="34" charset="-120"/>
                          </a:rPr>
                          <m:t>⑤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自为</a:t>
                </a:r>
                <a:endParaRPr lang="en-US" altLang="zh-CN" sz="1800" b="0" i="0">
                  <a:solidFill>
                    <a:srgbClr val="000000"/>
                  </a:solidFill>
                  <a:latin typeface="Times New Roman" panose="02020603050405020304" pitchFamily="34" charset="0"/>
                  <a:ea typeface="楷体" panose="02010609060101010101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左丞相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与世杰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楷体" panose="02010609060101010101" pitchFamily="34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楷体" panose="02010609060101010101" pitchFamily="34" charset="-122"/>
                            <a:cs typeface="Times New Roman" panose="02020603050405020304" pitchFamily="34" charset="-120"/>
                          </a:rPr>
                          <m:t>​</m:t>
                        </m:r>
                      </m:e>
                      <m:sup>
                        <m:r>
                          <a:rPr lang="en-US" altLang="zh-CN" sz="1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楷体" panose="02010609060101010101" pitchFamily="34" charset="-122"/>
                            <a:cs typeface="Times New Roman" panose="02020603050405020304" pitchFamily="34" charset="-120"/>
                          </a:rPr>
                          <m:t>⑥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共秉政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。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至元十六年二月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厓山破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秀夫走卫王舟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度不可脱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即负王赴海死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年四十四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。</a:t>
                </a:r>
                <a:endParaRPr lang="en-US" altLang="zh-CN" sz="1800" dirty="0"/>
              </a:p>
              <a:p>
                <a:pPr algn="r"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（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节选自《宋史·陆秀夫传》，有删改）</a:t>
                </a:r>
                <a:endParaRPr lang="en-US" altLang="zh-CN" dirty="0"/>
              </a:p>
            </p:txBody>
          </p:sp>
        </mc:Choice>
        <mc:Fallback>
          <p:sp>
            <p:nvSpPr>
              <p:cNvPr id="3" name="QM_8_BD.77_1#57d80b3eb?vcp=1&amp;pid=19b0f4d07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1625600"/>
                <a:ext cx="11183112" cy="3792855"/>
              </a:xfrm>
              <a:prstGeom prst="rect">
                <a:avLst/>
              </a:prstGeom>
              <a:blipFill rotWithShape="1">
                <a:blip r:embed="rId1"/>
                <a:stretch>
                  <a:fillRect r="-504" b="-112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M_8_BD.77_2#57d80b3eb?vcp=1&amp;pid=19b0f4d07&amp;color=0,0,0&amp;mp=1&amp;vtp=1&amp;bt=1&amp;bbb=1&amp;hb=1"/>
              <p:cNvSpPr/>
              <p:nvPr/>
            </p:nvSpPr>
            <p:spPr>
              <a:xfrm>
                <a:off x="502920" y="2310958"/>
                <a:ext cx="11183112" cy="2446655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</a:t>
                </a:r>
                <a:r>
                  <a:rPr lang="en-US" altLang="zh-CN" sz="18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【丙】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冯京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自幼卓异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。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时犹未娶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张尧佐方负宫掖势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欲妻以女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。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拥至其家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束之以金带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曰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：“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此上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楷体" panose="02010609060101010101" pitchFamily="34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楷体" panose="02010609060101010101" pitchFamily="34" charset="-122"/>
                            <a:cs typeface="Times New Roman" panose="02020603050405020304" pitchFamily="34" charset="-120"/>
                          </a:rPr>
                          <m:t>​</m:t>
                        </m:r>
                      </m:e>
                      <m:sup>
                        <m:r>
                          <a:rPr lang="en-US" altLang="zh-CN" sz="1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楷体" panose="02010609060101010101" pitchFamily="34" charset="-122"/>
                            <a:cs typeface="Times New Roman" panose="02020603050405020304" pitchFamily="34" charset="-120"/>
                          </a:rPr>
                          <m:t>⑦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 </a:t>
                </a:r>
                <a:endParaRPr lang="en-US" altLang="zh-CN" sz="100" b="0" i="0" kern="0" spc="-99900">
                  <a:solidFill>
                    <a:srgbClr val="FFFFFF"/>
                  </a:solidFill>
                  <a:latin typeface="Times New Roman" panose="02020603050405020304" pitchFamily="34" charset="0"/>
                  <a:ea typeface="楷体" panose="02010609060101010101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意也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。”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顷之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宫中持酒肴来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直出奁具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楷体" panose="02010609060101010101" pitchFamily="34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楷体" panose="02010609060101010101" pitchFamily="34" charset="-122"/>
                            <a:cs typeface="Times New Roman" panose="02020603050405020304" pitchFamily="34" charset="-120"/>
                          </a:rPr>
                          <m:t>​</m:t>
                        </m:r>
                      </m:e>
                      <m:sup>
                        <m:r>
                          <a:rPr lang="en-US" altLang="zh-CN" sz="1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楷体" panose="02010609060101010101" pitchFamily="34" charset="-122"/>
                            <a:cs typeface="Times New Roman" panose="02020603050405020304" pitchFamily="34" charset="-120"/>
                          </a:rPr>
                          <m:t>⑧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目示之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。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京笑而不视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力辞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。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王安石为政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京论其更张失当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累数千</a:t>
                </a:r>
                <a:endParaRPr lang="en-US" altLang="zh-CN" sz="1800" b="0" i="0">
                  <a:solidFill>
                    <a:srgbClr val="000000"/>
                  </a:solidFill>
                  <a:latin typeface="Times New Roman" panose="02020603050405020304" pitchFamily="34" charset="0"/>
                  <a:ea typeface="楷体" panose="02010609060101010101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百言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安石指为邪说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请黜之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。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帝以为可用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擢枢密副使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。</a:t>
                </a:r>
                <a:endParaRPr lang="en-US" altLang="zh-CN" sz="1800" dirty="0"/>
              </a:p>
              <a:p>
                <a:pPr algn="r"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节选自《宋史·冯京传》，有删改）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1" i="0">
                    <a:solidFill>
                      <a:srgbClr val="000000"/>
                    </a:solidFill>
                    <a:latin typeface="宋体" panose="02010600030101010101" pitchFamily="2" charset="-122"/>
                    <a:ea typeface="楷体" panose="02010609060101010101" pitchFamily="34" charset="-122"/>
                    <a:cs typeface="Times New Roman" panose="02020603050405020304" pitchFamily="34" charset="-120"/>
                  </a:rPr>
                  <a:t>    </a:t>
                </a:r>
                <a:r>
                  <a:rPr lang="en-US" altLang="zh-CN" sz="18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【</a:t>
                </a:r>
                <a:r>
                  <a:rPr lang="en-US" altLang="zh-CN" sz="18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注】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①大军：这里指元军。②播越：流亡。③王：这里指宋端宗赵昰。④殂（cú）：去世。⑤卫王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：赵</a:t>
                </a:r>
                <a:endParaRPr lang="en-US" altLang="zh-CN" sz="1800" b="0" i="0">
                  <a:solidFill>
                    <a:srgbClr val="000000"/>
                  </a:solidFill>
                  <a:latin typeface="Times New Roman" panose="02020603050405020304" pitchFamily="34" charset="0"/>
                  <a:ea typeface="楷体" panose="02010609060101010101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昺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，南宋末代皇帝。⑥世杰：甲文中的张世杰。⑦上：皇上。⑧奁（li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楷体" panose="02010609060101010101" pitchFamily="34" charset="-122"/>
                    <a:cs typeface="Times New Roman" panose="02020603050405020304" pitchFamily="34" charset="-120"/>
                  </a:rPr>
                  <a:t>á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n）具：嫁妆。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M_8_BD.77_2#57d80b3eb?vcp=1&amp;pid=19b0f4d07&amp;color=0,0,0&amp;mp=1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2310958"/>
                <a:ext cx="11183112" cy="2446655"/>
              </a:xfrm>
              <a:prstGeom prst="rect">
                <a:avLst/>
              </a:prstGeom>
              <a:blipFill rotWithShape="1">
                <a:blip r:embed="rId1"/>
                <a:stretch>
                  <a:fillRect t="-8" r="-470" b="-173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9_BD.78_1#9f3f7dc29?sp=1&amp;vcp=1&amp;pid=57d80b3eb&amp;color=0,0,0&amp;vtp=1&amp;bt=1&amp;bbb=1"/>
          <p:cNvSpPr/>
          <p:nvPr/>
        </p:nvSpPr>
        <p:spPr>
          <a:xfrm>
            <a:off x="502920" y="900000"/>
            <a:ext cx="11183112" cy="3160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27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6.梳理以上选文中人物的经历，完成表格。（5分）</a:t>
            </a:r>
            <a:endParaRPr lang="en-US" altLang="zh-CN" sz="1800" dirty="0"/>
          </a:p>
        </p:txBody>
      </p:sp>
      <p:graphicFrame>
        <p:nvGraphicFramePr>
          <p:cNvPr id="37" name="QB_9_BD.78_2#9f3f7dc29?colgroup=2,18,10,14&amp;vcp=1&amp;pid=57d80b3eb&amp;color=0,0,0&amp;vtp=1&amp;bbb=1&amp;hb=1"/>
          <p:cNvGraphicFramePr>
            <a:graphicFrameLocks noGrp="1"/>
          </p:cNvGraphicFramePr>
          <p:nvPr/>
        </p:nvGraphicFramePr>
        <p:xfrm>
          <a:off x="502920" y="1354598"/>
          <a:ext cx="11146536" cy="5033837"/>
        </p:xfrm>
        <a:graphic>
          <a:graphicData uri="http://schemas.openxmlformats.org/drawingml/2006/table">
            <a:tbl>
              <a:tblPr/>
              <a:tblGrid>
                <a:gridCol w="731520"/>
                <a:gridCol w="4480560"/>
                <a:gridCol w="2514600"/>
                <a:gridCol w="3419856"/>
              </a:tblGrid>
              <a:tr h="377190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600"/>
                        </a:lnSpc>
                      </a:pPr>
                      <a:r>
                        <a:rPr lang="en-US" altLang="zh-CN" sz="18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人</a:t>
                      </a:r>
                      <a:r>
                        <a:rPr lang="en-US" altLang="zh-CN" sz="18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8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物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600"/>
                        </a:lnSpc>
                      </a:pPr>
                      <a:r>
                        <a:rPr lang="en-US" altLang="zh-CN" sz="18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文本依据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600"/>
                        </a:lnSpc>
                      </a:pPr>
                      <a:r>
                        <a:rPr lang="en-US" altLang="zh-CN" sz="18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人物经历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600"/>
                        </a:lnSpc>
                      </a:pPr>
                      <a:r>
                        <a:rPr lang="en-US" altLang="zh-CN" sz="18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我的学习批注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69912">
                <a:tc>
                  <a:txBody>
                    <a:bodyPr/>
                    <a:lstStyle/>
                    <a:p>
                      <a:pPr marL="0" indent="0" algn="ctr" latinLnBrk="1" hangingPunct="0">
                        <a:lnSpc>
                          <a:spcPts val="2800"/>
                        </a:lnSpc>
                      </a:pP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张世</a:t>
                      </a:r>
                      <a:endParaRPr lang="en-US" altLang="zh-CN" sz="18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ctr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杰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2600"/>
                        </a:lnSpc>
                      </a:pP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吾知降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生且富贵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但为主死不移耳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2800"/>
                        </a:lnSpc>
                      </a:pP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①</a:t>
                      </a:r>
                      <a:r>
                        <a:rPr lang="en-US" altLang="zh-CN" sz="1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__________________</a:t>
                      </a:r>
                      <a:endParaRPr lang="en-US" altLang="zh-CN" sz="180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2800"/>
                        </a:lnSpc>
                      </a:pPr>
                      <a:r>
                        <a:rPr lang="en-US" altLang="zh-CN" sz="1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____________________</a:t>
                      </a:r>
                      <a:endParaRPr lang="en-US" altLang="zh-CN" sz="180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2600"/>
                        </a:lnSpc>
                      </a:pPr>
                      <a:r>
                        <a:rPr lang="en-US" altLang="zh-CN" sz="1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_____________</a:t>
                      </a: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（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1分）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2800"/>
                        </a:lnSpc>
                      </a:pP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在家国大义面前</a:t>
                      </a:r>
                      <a:r>
                        <a:rPr lang="en-US" altLang="zh-CN" sz="18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张世杰做出了</a:t>
                      </a:r>
                      <a:endParaRPr lang="en-US" altLang="zh-CN" sz="18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坚定的选择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31227">
                <a:tc rowSpan="2">
                  <a:txBody>
                    <a:bodyPr/>
                    <a:lstStyle/>
                    <a:p>
                      <a:pPr marL="0" indent="0" algn="ctr" latinLnBrk="1" hangingPunct="0">
                        <a:lnSpc>
                          <a:spcPts val="2800"/>
                        </a:lnSpc>
                      </a:pP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陆秀</a:t>
                      </a:r>
                      <a:endParaRPr lang="en-US" altLang="zh-CN" sz="18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ctr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夫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2800"/>
                        </a:lnSpc>
                      </a:pP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②</a:t>
                      </a:r>
                      <a:r>
                        <a:rPr lang="en-US" altLang="zh-CN" sz="1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___________________________________</a:t>
                      </a:r>
                      <a:endParaRPr lang="en-US" altLang="zh-CN" sz="180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2800"/>
                        </a:lnSpc>
                      </a:pPr>
                      <a:r>
                        <a:rPr lang="en-US" altLang="zh-CN" sz="1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_____________________________________</a:t>
                      </a:r>
                      <a:endParaRPr lang="en-US" altLang="zh-CN" sz="180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2800"/>
                        </a:lnSpc>
                      </a:pPr>
                      <a:r>
                        <a:rPr lang="en-US" altLang="zh-CN" sz="1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_______________________________</a:t>
                      </a:r>
                      <a:endParaRPr lang="en-US" altLang="zh-CN" sz="1200" dirty="0"/>
                    </a:p>
                    <a:p>
                      <a:pPr marL="0" lvl="0" indent="0" algn="l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（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请从文中摘录原句）（2分）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辅佐朝政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陆秀夫在关键时刻能挺身而出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69912">
                <a:tc vMerge="1">
                  <a:tcPr/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2600"/>
                        </a:lnSpc>
                      </a:pP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度不可脱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即负王赴海死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年四十四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负帝投海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2800"/>
                        </a:lnSpc>
                      </a:pP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根据日常的积累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“度不可脱</a:t>
                      </a: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”的</a:t>
                      </a:r>
                      <a:endParaRPr lang="en-US" altLang="zh-CN" sz="18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2800"/>
                        </a:lnSpc>
                      </a:pP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“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度</a:t>
                      </a: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”意思是</a:t>
                      </a:r>
                      <a:endParaRPr lang="en-US" altLang="zh-CN" sz="18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2600"/>
                        </a:lnSpc>
                      </a:pP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③</a:t>
                      </a:r>
                      <a:r>
                        <a:rPr lang="en-US" altLang="zh-CN" sz="1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___________________</a:t>
                      </a: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（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1分）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85596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冯京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2600"/>
                        </a:lnSpc>
                      </a:pP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京论其更张失当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累数千百言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2800"/>
                        </a:lnSpc>
                      </a:pP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④</a:t>
                      </a:r>
                      <a:r>
                        <a:rPr lang="en-US" altLang="zh-CN" sz="1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__________________</a:t>
                      </a:r>
                      <a:endParaRPr lang="en-US" altLang="zh-CN" sz="180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2800"/>
                        </a:lnSpc>
                      </a:pPr>
                      <a:r>
                        <a:rPr lang="en-US" altLang="zh-CN" sz="1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________________</a:t>
                      </a:r>
                      <a:endParaRPr lang="en-US" altLang="zh-CN" sz="1200" dirty="0"/>
                    </a:p>
                    <a:p>
                      <a:pPr marL="0" lvl="0" indent="0" algn="l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（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1分）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2800"/>
                        </a:lnSpc>
                      </a:pP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背景：宋神宗年间</a:t>
                      </a:r>
                      <a:r>
                        <a:rPr lang="en-US" altLang="zh-CN" sz="18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以王安石为</a:t>
                      </a:r>
                      <a:endParaRPr lang="en-US" altLang="zh-CN" sz="18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首的改革派进行了一次政治改革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QB_9_AN.79_1#9f3f7dc29.blank?vcp=1&amp;pid=57d80b3eb&amp;color=0,0,0&amp;vpa=27&amp;vtp=1&amp;bbb=1&amp;hb=1"/>
          <p:cNvSpPr/>
          <p:nvPr/>
        </p:nvSpPr>
        <p:spPr>
          <a:xfrm>
            <a:off x="5787000" y="1731248"/>
            <a:ext cx="2387600" cy="1009396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latinLnBrk="1">
              <a:lnSpc>
                <a:spcPct val="126000"/>
              </a:lnSpc>
            </a:pPr>
            <a:r>
              <a:rPr lang="en-US" altLang="zh-CN" b="1" i="0">
                <a:solidFill>
                  <a:srgbClr val="FF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</a:t>
            </a:r>
            <a:r>
              <a:rPr lang="en-US" altLang="zh-CN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面对元朝的招降，张世杰坚决不屈，忠于故国</a:t>
            </a:r>
            <a:r>
              <a:rPr lang="en-US" altLang="zh-CN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（1分）</a:t>
            </a:r>
            <a:endParaRPr lang="en-US" altLang="zh-CN" dirty="0"/>
          </a:p>
        </p:txBody>
      </p:sp>
      <p:sp>
        <p:nvSpPr>
          <p:cNvPr id="5" name="QB_9_AN.80_1#9f3f7dc29.blank?vcp=1&amp;pid=57d80b3eb&amp;color=0,0,0&amp;vpa=28&amp;vtp=1&amp;bbb=1&amp;hb=1"/>
          <p:cNvSpPr/>
          <p:nvPr/>
        </p:nvSpPr>
        <p:spPr>
          <a:xfrm>
            <a:off x="1306440" y="2797762"/>
            <a:ext cx="4353560" cy="1009396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latinLnBrk="1">
              <a:lnSpc>
                <a:spcPct val="126000"/>
              </a:lnSpc>
            </a:pPr>
            <a:r>
              <a:rPr lang="en-US" altLang="zh-CN" b="1" i="0">
                <a:solidFill>
                  <a:srgbClr val="FF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</a:t>
            </a:r>
            <a:r>
              <a:rPr lang="en-US" altLang="zh-CN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秀夫曰</a:t>
            </a:r>
            <a:r>
              <a:rPr lang="en-US" altLang="zh-CN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：“度宗皇帝一子尚在，</a:t>
            </a:r>
            <a:r>
              <a:rPr lang="en-US" altLang="zh-CN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将焉置之？今百官有司皆具</a:t>
            </a:r>
            <a:r>
              <a:rPr lang="en-US" altLang="zh-CN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，士卒数万，</a:t>
            </a:r>
            <a:r>
              <a:rPr lang="en-US" altLang="zh-CN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天若未欲绝宋，此岂不可为国邪</a:t>
            </a:r>
            <a:r>
              <a:rPr lang="en-US" altLang="zh-CN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？”（2分）</a:t>
            </a:r>
            <a:endParaRPr lang="en-US" altLang="zh-CN" dirty="0"/>
          </a:p>
        </p:txBody>
      </p:sp>
      <p:sp>
        <p:nvSpPr>
          <p:cNvPr id="6" name="QB_9_AN.81_1#9f3f7dc29.blank?vcp=1&amp;pid=57d80b3eb&amp;color=0,0,0&amp;vpa=29&amp;vtp=1&amp;bbb=1"/>
          <p:cNvSpPr/>
          <p:nvPr/>
        </p:nvSpPr>
        <p:spPr>
          <a:xfrm>
            <a:off x="8535754" y="4921997"/>
            <a:ext cx="2109788" cy="3160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2700"/>
              </a:lnSpc>
            </a:pPr>
            <a:r>
              <a:rPr lang="en-US" altLang="zh-CN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推测</a:t>
            </a:r>
            <a:r>
              <a:rPr lang="en-US" altLang="zh-CN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，估计（1分）</a:t>
            </a:r>
            <a:endParaRPr lang="en-US" altLang="zh-CN" dirty="0"/>
          </a:p>
        </p:txBody>
      </p:sp>
      <p:sp>
        <p:nvSpPr>
          <p:cNvPr id="7" name="QB_9_AN.82_1#9f3f7dc29.blank?vcp=1&amp;pid=57d80b3eb&amp;color=0,0,0&amp;vpa=30&amp;vtp=1&amp;bbb=1&amp;hb=1"/>
          <p:cNvSpPr/>
          <p:nvPr/>
        </p:nvSpPr>
        <p:spPr>
          <a:xfrm>
            <a:off x="5787000" y="5303886"/>
            <a:ext cx="2387600" cy="663766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latinLnBrk="1">
              <a:lnSpc>
                <a:spcPct val="126000"/>
              </a:lnSpc>
            </a:pPr>
            <a:r>
              <a:rPr lang="en-US" altLang="zh-CN" b="1" i="0">
                <a:solidFill>
                  <a:srgbClr val="FF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</a:t>
            </a:r>
            <a:r>
              <a:rPr lang="en-US" altLang="zh-CN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上书论述王安石变法的不足</a:t>
            </a:r>
            <a:r>
              <a:rPr lang="en-US" altLang="zh-CN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（1分）</a:t>
            </a:r>
            <a:endParaRPr lang="en-US" altLang="zh-CN" dirty="0"/>
          </a:p>
        </p:txBody>
      </p:sp>
      <p:sp>
        <p:nvSpPr>
          <p:cNvPr id="3" name="QB_9_BD.78_2#9f3f7dc29?colgroup=2,18,10,14&amp;vcp=1&amp;pid=57d80b3eb&amp;color=0,0,0&amp;vtp=1&amp;bbb=1&amp;hb=1&amp;zzd= 1"/>
          <p:cNvSpPr/>
          <p:nvPr/>
        </p:nvSpPr>
        <p:spPr>
          <a:xfrm>
            <a:off x="1401722" y="4894248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5" grpId="0" animBg="1" build="p"/>
      <p:bldP spid="6" grpId="0" animBg="1" build="p"/>
      <p:bldP spid="7" grpId="0" animBg="1" build="p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9_BD.83_1#aa9e2792e?vcp=1&amp;pid=57d80b3eb&amp;color=0,0,0&amp;vtp=1&amp;bt=1&amp;bbb=1"/>
          <p:cNvSpPr/>
          <p:nvPr/>
        </p:nvSpPr>
        <p:spPr>
          <a:xfrm>
            <a:off x="502920" y="1608394"/>
            <a:ext cx="11183112" cy="3541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1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7.正面描写与侧面烘托都是刻画人物的重要方法。请借助这些方法，完成下列小题。（8分）</a:t>
            </a:r>
            <a:endParaRPr lang="en-US" altLang="zh-CN" sz="1800" dirty="0"/>
          </a:p>
        </p:txBody>
      </p:sp>
      <p:sp>
        <p:nvSpPr>
          <p:cNvPr id="3" name="QO_10_BD.84_1#fd288e1e7?sp=1&amp;vcp=1&amp;pid=aa9e2792e&amp;color=0,0,0&amp;vtp=1&amp;bbb=1"/>
          <p:cNvSpPr/>
          <p:nvPr/>
        </p:nvSpPr>
        <p:spPr>
          <a:xfrm>
            <a:off x="502920" y="2006856"/>
            <a:ext cx="11183112" cy="7702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（1）结合乙文中的画线句子推测陆秀夫说话时的语气，并说明理由。（4分）</a:t>
            </a:r>
            <a:endParaRPr lang="en-US" altLang="zh-CN" sz="1800" dirty="0"/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今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百官有司皆具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士卒数万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天若未欲绝宋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此岂不可为国邪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</a:t>
            </a:r>
            <a:endParaRPr lang="en-US" altLang="zh-CN" sz="1800" dirty="0"/>
          </a:p>
        </p:txBody>
      </p:sp>
      <p:sp>
        <p:nvSpPr>
          <p:cNvPr id="4" name="QO_10_AN.85_1#fd288e1e7?vcp=1&amp;pid=aa9e2792e&amp;color=0,0,0&amp;vtp=1&amp;bbb=1&amp;hb=1"/>
          <p:cNvSpPr/>
          <p:nvPr/>
        </p:nvSpPr>
        <p:spPr>
          <a:xfrm>
            <a:off x="502920" y="2829626"/>
            <a:ext cx="11183112" cy="7732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【答案】</a:t>
            </a:r>
            <a:r>
              <a:rPr lang="en-US" altLang="zh-CN" sz="1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陆秀夫说话时的语气应该是坚定而有力的。理由：从他说的这句话中可以看出</a:t>
            </a:r>
            <a:r>
              <a:rPr lang="en-US" altLang="zh-CN" sz="1800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，他不认为宋朝已经到</a:t>
            </a:r>
            <a:endParaRPr lang="en-US" altLang="zh-CN" sz="1800" b="1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100"/>
              </a:lnSpc>
            </a:pPr>
            <a:r>
              <a:rPr lang="en-US" altLang="zh-CN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了绝境</a:t>
            </a:r>
            <a:r>
              <a:rPr lang="en-US" altLang="zh-CN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，他对宋朝能够复兴有着坚定信念。这句话体现了他面对困境时的果断和坚定。（4分）</a:t>
            </a:r>
            <a:endParaRPr lang="en-US" altLang="zh-CN" dirty="0"/>
          </a:p>
        </p:txBody>
      </p:sp>
      <p:sp>
        <p:nvSpPr>
          <p:cNvPr id="5" name="QO_10_BD.86_1#5d1185de3?vcp=1&amp;pid=aa9e2792e&amp;color=0,0,0&amp;vtp=1&amp;bbb=1"/>
          <p:cNvSpPr/>
          <p:nvPr/>
        </p:nvSpPr>
        <p:spPr>
          <a:xfrm>
            <a:off x="502920" y="3657094"/>
            <a:ext cx="11310938" cy="3541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1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（2）侧面衬托对塑造人物有重要作用，请从不同的选文中选择合适的例子（至少两例），做简要分析。（4分）</a:t>
            </a:r>
            <a:endParaRPr lang="en-US" altLang="zh-CN" sz="1800" dirty="0"/>
          </a:p>
        </p:txBody>
      </p:sp>
      <p:sp>
        <p:nvSpPr>
          <p:cNvPr id="6" name="QO_10_AN.87_1#5d1185de3?vcp=1&amp;pid=aa9e2792e&amp;color=0,0,0&amp;vtp=1&amp;bbb=1&amp;hb=1"/>
          <p:cNvSpPr/>
          <p:nvPr/>
        </p:nvSpPr>
        <p:spPr>
          <a:xfrm>
            <a:off x="502920" y="4064891"/>
            <a:ext cx="11183112" cy="16114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【示例】在甲文中，张世杰的外甥韩某在被张弘范招降后奉命三次招纳张世杰，未能动摇张世杰的决心</a:t>
            </a:r>
            <a:r>
              <a:rPr lang="en-US" altLang="zh-CN" sz="1800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，反而</a:t>
            </a:r>
            <a:endParaRPr lang="en-US" altLang="zh-CN" sz="1800" b="1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更加坚定了他的忠诚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。外甥韩某的形象衬托出张世杰的坚定不屈。在丙文中</a:t>
            </a:r>
            <a:r>
              <a:rPr lang="en-US" altLang="zh-CN" sz="1800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，冯京面对张尧佐权势和嫁妆的诱</a:t>
            </a:r>
            <a:endParaRPr lang="en-US" altLang="zh-CN" sz="1800" b="1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惑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，坚持不娶张尧佐的女儿，保持了自己的清正廉洁。这里的张尧佐衬托了冯京的形象</a:t>
            </a:r>
            <a:r>
              <a:rPr lang="en-US" altLang="zh-CN" sz="1800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，张尧佐的权势和冯京</a:t>
            </a:r>
            <a:endParaRPr lang="en-US" altLang="zh-CN" sz="1800" b="1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100"/>
              </a:lnSpc>
            </a:pPr>
            <a:r>
              <a:rPr lang="en-US" altLang="zh-CN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的坚守形成了鲜明对比</a:t>
            </a:r>
            <a:r>
              <a:rPr lang="en-US" altLang="zh-CN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，凸显了冯京的正直。（4分）</a:t>
            </a:r>
            <a:endParaRPr lang="en-US" altLang="zh-CN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6" grpId="0" animBg="1" build="p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9_BD.88_1#d6cdc8c50?vcp=1&amp;pid=57d80b3eb&amp;color=0,0,0&amp;vtp=1&amp;bt=1&amp;bbb=1"/>
          <p:cNvSpPr/>
          <p:nvPr/>
        </p:nvSpPr>
        <p:spPr>
          <a:xfrm>
            <a:off x="502920" y="2051624"/>
            <a:ext cx="11183112" cy="3541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1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8.探究士人气节，感受宋代风骨。（11分）</a:t>
            </a:r>
            <a:endParaRPr lang="en-US" altLang="zh-CN" sz="1800" dirty="0"/>
          </a:p>
        </p:txBody>
      </p:sp>
      <p:sp>
        <p:nvSpPr>
          <p:cNvPr id="3" name="QB_10_BD.89_1#9aac09431?vcp=1&amp;pid=d6cdc8c50&amp;color=0,0,0&amp;vtp=1&amp;bbb=1&amp;hb=1"/>
          <p:cNvSpPr/>
          <p:nvPr/>
        </p:nvSpPr>
        <p:spPr>
          <a:xfrm>
            <a:off x="502920" y="2450086"/>
            <a:ext cx="11183112" cy="16084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（1）张世杰、陆秀夫与文天祥合称“宋末三杰”。文天祥被元军所俘后，写下了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①“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?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</a:t>
            </a:r>
            <a:endParaRPr lang="en-US" altLang="zh-CN" sz="1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的诗句，表达了自己坚定的意志和高尚气节。除了以上三位，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还有很多宋代士人借诗文表达了气节，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如②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填姓名）的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③“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”。（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备选人物：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范仲淹、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苏轼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、欧阳修、辛弃疾、陆游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）（5分）</a:t>
            </a:r>
            <a:endParaRPr lang="en-US" altLang="zh-CN" dirty="0"/>
          </a:p>
        </p:txBody>
      </p:sp>
      <p:sp>
        <p:nvSpPr>
          <p:cNvPr id="4" name="QB_10_AN.90_1#9aac09431.blank?vcp=1&amp;pid=d6cdc8c50&amp;color=0,0,0&amp;vpa=31&amp;vtp=1&amp;bbb=1"/>
          <p:cNvSpPr/>
          <p:nvPr/>
        </p:nvSpPr>
        <p:spPr>
          <a:xfrm>
            <a:off x="8699975" y="2419606"/>
            <a:ext cx="1766888" cy="35433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人生自古谁无死</a:t>
            </a:r>
            <a:endParaRPr lang="en-US" altLang="zh-CN" dirty="0"/>
          </a:p>
        </p:txBody>
      </p:sp>
      <p:sp>
        <p:nvSpPr>
          <p:cNvPr id="5" name="QB_10_AN.91_1#9aac09431.blank?vcp=1&amp;pid=d6cdc8c50&amp;color=0,0,0&amp;vpa=32&amp;vtp=1&amp;bbb=1&amp;hb=1"/>
          <p:cNvSpPr/>
          <p:nvPr/>
        </p:nvSpPr>
        <p:spPr>
          <a:xfrm>
            <a:off x="502920" y="2419606"/>
            <a:ext cx="11183112" cy="779145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latinLnBrk="1">
              <a:lnSpc>
                <a:spcPct val="150000"/>
              </a:lnSpc>
            </a:pPr>
            <a:r>
              <a:rPr lang="en-US" altLang="zh-CN" b="1" i="0">
                <a:solidFill>
                  <a:srgbClr val="FF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                                                                                     </a:t>
            </a:r>
            <a:r>
              <a:rPr lang="en-US" altLang="zh-CN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留取丹心照汗青</a:t>
            </a:r>
            <a:endParaRPr lang="en-US" altLang="zh-CN" dirty="0"/>
          </a:p>
        </p:txBody>
      </p:sp>
      <p:sp>
        <p:nvSpPr>
          <p:cNvPr id="6" name="QB_10_AN.92_1#9aac09431.blank?vcp=1&amp;pid=d6cdc8c50&amp;color=0,0,0&amp;vpa=33&amp;vtp=1&amp;bbb=1"/>
          <p:cNvSpPr/>
          <p:nvPr/>
        </p:nvSpPr>
        <p:spPr>
          <a:xfrm>
            <a:off x="965676" y="3257806"/>
            <a:ext cx="1538288" cy="35433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【示例】陆游</a:t>
            </a:r>
            <a:endParaRPr lang="en-US" altLang="zh-CN" dirty="0"/>
          </a:p>
        </p:txBody>
      </p:sp>
      <p:sp>
        <p:nvSpPr>
          <p:cNvPr id="7" name="QB_10_AN.93_1#9aac09431.blank?vcp=1&amp;pid=d6cdc8c50&amp;color=0,0,0&amp;vpa=34&amp;vtp=1&amp;bbb=1"/>
          <p:cNvSpPr/>
          <p:nvPr/>
        </p:nvSpPr>
        <p:spPr>
          <a:xfrm>
            <a:off x="4267676" y="3257806"/>
            <a:ext cx="1766888" cy="35433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王师北定中原日</a:t>
            </a:r>
            <a:endParaRPr lang="en-US" altLang="zh-CN" dirty="0"/>
          </a:p>
        </p:txBody>
      </p:sp>
      <p:sp>
        <p:nvSpPr>
          <p:cNvPr id="8" name="QB_10_AN.94_1#9aac09431.blank?vcp=1&amp;pid=d6cdc8c50&amp;color=0,0,0&amp;vpa=35&amp;vtp=1&amp;bbb=1"/>
          <p:cNvSpPr/>
          <p:nvPr/>
        </p:nvSpPr>
        <p:spPr>
          <a:xfrm>
            <a:off x="6325076" y="3257806"/>
            <a:ext cx="2566988" cy="3541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家祭无忘告乃翁（5分）</a:t>
            </a:r>
            <a:endParaRPr lang="en-US" altLang="zh-CN" dirty="0"/>
          </a:p>
        </p:txBody>
      </p:sp>
      <p:sp>
        <p:nvSpPr>
          <p:cNvPr id="9" name="QO_10_BD.95_1#c9d2f2dcd?vcp=1&amp;pid=d6cdc8c50&amp;color=0,0,0&amp;vtp=1&amp;bbb=1"/>
          <p:cNvSpPr/>
          <p:nvPr/>
        </p:nvSpPr>
        <p:spPr>
          <a:xfrm>
            <a:off x="502920" y="4060066"/>
            <a:ext cx="11183112" cy="3541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1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（2）结合以上选文和你的诗文积累，总结宋代士人的气节具有哪些特征，并简要分析。（6分）</a:t>
            </a:r>
            <a:endParaRPr lang="en-US" altLang="zh-CN" sz="1800" dirty="0"/>
          </a:p>
        </p:txBody>
      </p:sp>
      <p:sp>
        <p:nvSpPr>
          <p:cNvPr id="10" name="QO_10_AN.96_1#c9d2f2dcd?vcp=1&amp;pid=d6cdc8c50&amp;color=0,0,0&amp;vtp=1&amp;bbb=1&amp;hb=1"/>
          <p:cNvSpPr/>
          <p:nvPr/>
        </p:nvSpPr>
        <p:spPr>
          <a:xfrm>
            <a:off x="502920" y="4468751"/>
            <a:ext cx="11183112" cy="7732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【答案】</a:t>
            </a:r>
            <a:r>
              <a:rPr lang="en-US" altLang="zh-CN" sz="1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宋代士人的气节具有忠诚、坚定、正直和勇敢的特征。他们身处困境时，不忘初心，坚持正义</a:t>
            </a:r>
            <a:r>
              <a:rPr lang="en-US" altLang="zh-CN" sz="1800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，敢于</a:t>
            </a:r>
            <a:endParaRPr lang="en-US" altLang="zh-CN" sz="1800" b="1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100"/>
              </a:lnSpc>
            </a:pPr>
            <a:r>
              <a:rPr lang="en-US" altLang="zh-CN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直言</a:t>
            </a:r>
            <a:r>
              <a:rPr lang="en-US" altLang="zh-CN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，甚至以死明志。这些品质在张世杰、陆秀夫、文天祥等人的事迹和诗文中得到充分体现。（6分）</a:t>
            </a:r>
            <a:endParaRPr lang="en-US" altLang="zh-CN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5" grpId="0" animBg="1" build="p"/>
      <p:bldP spid="6" grpId="0" animBg="1" build="p"/>
      <p:bldP spid="7" grpId="0" animBg="1" build="p"/>
      <p:bldP spid="8" grpId="0" animBg="1" build="p"/>
      <p:bldP spid="10" grpId="0" animBg="1" build="p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7_BD#734b00817?vcp=1&amp;pid=ed7ba7ec5&amp;color=0,0,0&amp;vtp=1&amp;bt=1&amp;bbb=1&amp;hb=1"/>
          <p:cNvSpPr/>
          <p:nvPr/>
        </p:nvSpPr>
        <p:spPr>
          <a:xfrm>
            <a:off x="502920" y="891540"/>
            <a:ext cx="11183112" cy="73152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 latinLnBrk="1">
              <a:lnSpc>
                <a:spcPts val="29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篇一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［2024杭州临平区一模］为探究古代山水作品发展的脉络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，同学们结合所学教</a:t>
            </a:r>
            <a:endParaRPr lang="en-US" altLang="zh-CN" sz="2400" b="1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29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材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，整理了不同时期的部分作品。请阅读后完成相关任务。（24分）</a:t>
            </a:r>
            <a:endParaRPr lang="en-US" altLang="zh-CN" sz="2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0" name="QM_8_BD.97_1#3ab10f021?colgroup=4,43&amp;vcp=1&amp;pid=734b00817&amp;color=0,0,0&amp;vtp=1&amp;bbb=1&amp;hb=1"/>
              <p:cNvGraphicFramePr>
                <a:graphicFrameLocks noGrp="1"/>
              </p:cNvGraphicFramePr>
              <p:nvPr/>
            </p:nvGraphicFramePr>
            <p:xfrm>
              <a:off x="502920" y="1752600"/>
              <a:ext cx="11155680" cy="4732338"/>
            </p:xfrm>
            <a:graphic>
              <a:graphicData uri="http://schemas.openxmlformats.org/drawingml/2006/table">
                <a:tbl>
                  <a:tblPr/>
                  <a:tblGrid>
                    <a:gridCol w="1161288"/>
                    <a:gridCol w="9994392"/>
                  </a:tblGrid>
                  <a:tr h="348933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500"/>
                            </a:lnSpc>
                          </a:pPr>
                          <a:r>
                            <a:rPr lang="en-US" altLang="zh-CN" sz="1800" b="1" i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楷体" panose="02010609060101010101" pitchFamily="34" charset="-122"/>
                              <a:cs typeface="Times New Roman" panose="02020603050405020304" pitchFamily="34" charset="-120"/>
                            </a:rPr>
                            <a:t>时</a:t>
                          </a:r>
                          <a:r>
                            <a:rPr lang="en-US" altLang="zh-CN" sz="1800" b="1" i="0">
                              <a:solidFill>
                                <a:srgbClr val="000000"/>
                              </a:solidFill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宋体" panose="02010600030101010101" pitchFamily="34" charset="-120"/>
                            </a:rPr>
                            <a:t> </a:t>
                          </a:r>
                          <a:r>
                            <a:rPr lang="en-US" altLang="zh-CN" sz="1800" b="1" i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楷体" panose="02010609060101010101" pitchFamily="34" charset="-122"/>
                              <a:cs typeface="Times New Roman" panose="02020603050405020304" pitchFamily="34" charset="-120"/>
                            </a:rPr>
                            <a:t>代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500"/>
                            </a:lnSpc>
                          </a:pPr>
                          <a:r>
                            <a:rPr lang="en-US" altLang="zh-CN" sz="1800" b="1" i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楷体" panose="02010609060101010101" pitchFamily="34" charset="-122"/>
                              <a:cs typeface="Times New Roman" panose="02020603050405020304" pitchFamily="34" charset="-120"/>
                            </a:rPr>
                            <a:t>山水作品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695452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4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楷体" panose="02010609060101010101" pitchFamily="34" charset="-122"/>
                              <a:cs typeface="Times New Roman" panose="02020603050405020304" pitchFamily="34" charset="-120"/>
                            </a:rPr>
                            <a:t>魏晋时期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indent="0" algn="l" latinLnBrk="1" hangingPunct="0">
                            <a:lnSpc>
                              <a:spcPts val="26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楷体" panose="02010609060101010101" pitchFamily="34" charset="-122"/>
                              <a:cs typeface="Times New Roman" panose="02020603050405020304" pitchFamily="34" charset="-120"/>
                            </a:rPr>
                            <a:t>课内材料：</a:t>
                          </a:r>
                          <a:r>
                            <a:rPr lang="en-US" altLang="zh-CN" sz="1800" b="1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楷体" panose="02010609060101010101" pitchFamily="34" charset="-122"/>
                              <a:cs typeface="Times New Roman" panose="02020603050405020304" pitchFamily="34" charset="-120"/>
                            </a:rPr>
                            <a:t>［北魏］</a:t>
                          </a:r>
                          <a:r>
                            <a:rPr lang="en-US" altLang="zh-CN" sz="18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楷体" panose="02010609060101010101" pitchFamily="34" charset="-122"/>
                              <a:cs typeface="Times New Roman" panose="02020603050405020304" pitchFamily="34" charset="-120"/>
                            </a:rPr>
                            <a:t>郦道元《三峡》</a:t>
                          </a:r>
                          <a:r>
                            <a:rPr lang="en-US" altLang="zh-CN" sz="1800" b="0" i="0" dirty="0">
                              <a:solidFill>
                                <a:srgbClr val="000000"/>
                              </a:solidFill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宋体" panose="02010600030101010101" pitchFamily="34" charset="-120"/>
                            </a:rPr>
                            <a:t> </a:t>
                          </a:r>
                          <a:r>
                            <a:rPr lang="en-US" altLang="zh-CN" sz="1800" b="1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楷体" panose="02010609060101010101" pitchFamily="34" charset="-122"/>
                              <a:cs typeface="Times New Roman" panose="02020603050405020304" pitchFamily="34" charset="-120"/>
                            </a:rPr>
                            <a:t>［南朝］</a:t>
                          </a:r>
                          <a:r>
                            <a:rPr lang="en-US" altLang="zh-CN" sz="18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楷体" panose="02010609060101010101" pitchFamily="34" charset="-122"/>
                              <a:cs typeface="Times New Roman" panose="02020603050405020304" pitchFamily="34" charset="-120"/>
                            </a:rPr>
                            <a:t>陶弘景《答谢中书书》</a:t>
                          </a:r>
                          <a:r>
                            <a:rPr lang="en-US" altLang="zh-CN" sz="1800" b="0" i="0" dirty="0">
                              <a:solidFill>
                                <a:srgbClr val="000000"/>
                              </a:solidFill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宋体" panose="02010600030101010101" pitchFamily="34" charset="-120"/>
                            </a:rPr>
                            <a:t> </a:t>
                          </a:r>
                          <a:r>
                            <a:rPr lang="en-US" altLang="zh-CN" sz="1800" b="1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楷体" panose="02010609060101010101" pitchFamily="34" charset="-122"/>
                              <a:cs typeface="Times New Roman" panose="02020603050405020304" pitchFamily="34" charset="-120"/>
                            </a:rPr>
                            <a:t>［南朝］</a:t>
                          </a:r>
                          <a:r>
                            <a:rPr lang="en-US" altLang="zh-CN" sz="18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楷体" panose="02010609060101010101" pitchFamily="34" charset="-122"/>
                              <a:cs typeface="Times New Roman" panose="02020603050405020304" pitchFamily="34" charset="-120"/>
                            </a:rPr>
                            <a:t>吴均</a:t>
                          </a:r>
                          <a:r>
                            <a:rPr lang="en-US" altLang="zh-CN" sz="1800" b="0" i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楷体" panose="02010609060101010101" pitchFamily="34" charset="-122"/>
                              <a:cs typeface="Times New Roman" panose="02020603050405020304" pitchFamily="34" charset="-120"/>
                            </a:rPr>
                            <a:t>《与朱元思</a:t>
                          </a:r>
                          <a:endParaRPr lang="en-US" altLang="zh-CN" sz="1800" b="0" i="0">
                            <a:solidFill>
                              <a:srgbClr val="000000"/>
                            </a:solidFill>
                            <a:latin typeface="Times New Roman" panose="02020603050405020304" pitchFamily="34" charset="0"/>
                            <a:ea typeface="楷体" panose="02010609060101010101" pitchFamily="34" charset="-122"/>
                            <a:cs typeface="Times New Roman" panose="02020603050405020304" pitchFamily="34" charset="-120"/>
                          </a:endParaRPr>
                        </a:p>
                        <a:p>
                          <a:pPr marL="0" lvl="0" indent="0" algn="l" latinLnBrk="1" hangingPunct="0">
                            <a:lnSpc>
                              <a:spcPts val="2400"/>
                            </a:lnSpc>
                          </a:pPr>
                          <a:r>
                            <a:rPr lang="en-US" altLang="zh-CN" sz="1800" b="0" i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楷体" panose="02010609060101010101" pitchFamily="34" charset="-122"/>
                              <a:cs typeface="Times New Roman" panose="02020603050405020304" pitchFamily="34" charset="-120"/>
                            </a:rPr>
                            <a:t>书</a:t>
                          </a:r>
                          <a:r>
                            <a:rPr lang="en-US" altLang="zh-CN" sz="18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楷体" panose="02010609060101010101" pitchFamily="34" charset="-122"/>
                              <a:cs typeface="Times New Roman" panose="02020603050405020304" pitchFamily="34" charset="-120"/>
                            </a:rPr>
                            <a:t>》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3687953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4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楷体" panose="02010609060101010101" pitchFamily="34" charset="-122"/>
                              <a:cs typeface="Times New Roman" panose="02020603050405020304" pitchFamily="34" charset="-120"/>
                            </a:rPr>
                            <a:t>唐宋时期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indent="0" algn="l" latinLnBrk="1" hangingPunct="0">
                            <a:lnSpc>
                              <a:spcPts val="26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楷体" panose="02010609060101010101" pitchFamily="34" charset="-122"/>
                              <a:cs typeface="Times New Roman" panose="02020603050405020304" pitchFamily="34" charset="-120"/>
                            </a:rPr>
                            <a:t>课内材料：</a:t>
                          </a:r>
                          <a:r>
                            <a:rPr lang="en-US" altLang="zh-CN" sz="1800" b="1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楷体" panose="02010609060101010101" pitchFamily="34" charset="-122"/>
                              <a:cs typeface="Times New Roman" panose="02020603050405020304" pitchFamily="34" charset="-120"/>
                            </a:rPr>
                            <a:t>［唐］</a:t>
                          </a:r>
                          <a:r>
                            <a:rPr lang="en-US" altLang="zh-CN" sz="18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楷体" panose="02010609060101010101" pitchFamily="34" charset="-122"/>
                              <a:cs typeface="Times New Roman" panose="02020603050405020304" pitchFamily="34" charset="-120"/>
                            </a:rPr>
                            <a:t>柳宗元《小石潭记》</a:t>
                          </a:r>
                          <a:r>
                            <a:rPr lang="en-US" altLang="zh-CN" sz="1800" b="0" i="0" dirty="0">
                              <a:solidFill>
                                <a:srgbClr val="000000"/>
                              </a:solidFill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宋体" panose="02010600030101010101" pitchFamily="34" charset="-120"/>
                            </a:rPr>
                            <a:t> </a:t>
                          </a:r>
                          <a:r>
                            <a:rPr lang="en-US" altLang="zh-CN" sz="1800" b="1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楷体" panose="02010609060101010101" pitchFamily="34" charset="-122"/>
                              <a:cs typeface="Times New Roman" panose="02020603050405020304" pitchFamily="34" charset="-120"/>
                            </a:rPr>
                            <a:t>［宋］</a:t>
                          </a:r>
                          <a:r>
                            <a:rPr lang="en-US" altLang="zh-CN" sz="18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楷体" panose="02010609060101010101" pitchFamily="34" charset="-122"/>
                              <a:cs typeface="Times New Roman" panose="02020603050405020304" pitchFamily="34" charset="-120"/>
                            </a:rPr>
                            <a:t>苏轼《记承天寺夜游》</a:t>
                          </a:r>
                          <a:r>
                            <a:rPr lang="en-US" altLang="zh-CN" sz="1800" b="0" i="0" dirty="0">
                              <a:solidFill>
                                <a:srgbClr val="000000"/>
                              </a:solidFill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宋体" panose="02010600030101010101" pitchFamily="34" charset="-120"/>
                            </a:rPr>
                            <a:t> </a:t>
                          </a:r>
                          <a:r>
                            <a:rPr lang="en-US" altLang="zh-CN" sz="1800" b="1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楷体" panose="02010609060101010101" pitchFamily="34" charset="-122"/>
                              <a:cs typeface="Times New Roman" panose="02020603050405020304" pitchFamily="34" charset="-120"/>
                            </a:rPr>
                            <a:t>［宋］</a:t>
                          </a:r>
                          <a:r>
                            <a:rPr lang="en-US" altLang="zh-CN" sz="18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楷体" panose="02010609060101010101" pitchFamily="34" charset="-122"/>
                              <a:cs typeface="Times New Roman" panose="02020603050405020304" pitchFamily="34" charset="-120"/>
                            </a:rPr>
                            <a:t>欧阳修《醉翁亭记》</a:t>
                          </a:r>
                          <a:endParaRPr lang="en-US" altLang="zh-CN" sz="1200" dirty="0"/>
                        </a:p>
                        <a:p>
                          <a:pPr marL="0" indent="0" algn="l" latinLnBrk="1" hangingPunct="0">
                            <a:lnSpc>
                              <a:spcPts val="2600"/>
                            </a:lnSpc>
                          </a:pPr>
                          <a:r>
                            <a:rPr lang="en-US" altLang="zh-CN" sz="1800" b="0" i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楷体" panose="02010609060101010101" pitchFamily="34" charset="-122"/>
                              <a:cs typeface="Times New Roman" panose="02020603050405020304" pitchFamily="34" charset="-120"/>
                            </a:rPr>
                            <a:t>课外材料</a:t>
                          </a:r>
                          <a:r>
                            <a:rPr lang="en-US" altLang="zh-CN" sz="18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楷体" panose="02010609060101010101" pitchFamily="34" charset="-122"/>
                              <a:cs typeface="Times New Roman" panose="02020603050405020304" pitchFamily="34" charset="-120"/>
                            </a:rPr>
                            <a:t>：</a:t>
                          </a:r>
                          <a:endParaRPr lang="en-US" altLang="zh-CN" sz="1200" dirty="0"/>
                        </a:p>
                        <a:p>
                          <a:pPr marL="0" indent="0" algn="ctr" latinLnBrk="1" hangingPunct="0">
                            <a:lnSpc>
                              <a:spcPts val="2600"/>
                            </a:lnSpc>
                          </a:pPr>
                          <a:r>
                            <a:rPr lang="en-US" altLang="zh-CN" sz="1800" b="1" i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楷体" panose="02010609060101010101" pitchFamily="34" charset="-122"/>
                              <a:cs typeface="Times New Roman" panose="02020603050405020304" pitchFamily="34" charset="-120"/>
                            </a:rPr>
                            <a:t>［</a:t>
                          </a:r>
                          <a:r>
                            <a:rPr lang="en-US" altLang="zh-CN" sz="1800" b="1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楷体" panose="02010609060101010101" pitchFamily="34" charset="-122"/>
                              <a:cs typeface="Times New Roman" panose="02020603050405020304" pitchFamily="34" charset="-120"/>
                            </a:rPr>
                            <a:t>宋］</a:t>
                          </a:r>
                          <a:r>
                            <a:rPr lang="en-US" altLang="zh-CN" sz="18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楷体" panose="02010609060101010101" pitchFamily="34" charset="-122"/>
                              <a:cs typeface="Times New Roman" panose="02020603050405020304" pitchFamily="34" charset="-120"/>
                            </a:rPr>
                            <a:t>苏轼《游沙湖》</a:t>
                          </a:r>
                          <a:endParaRPr lang="en-US" altLang="zh-CN" sz="1200" dirty="0"/>
                        </a:p>
                        <a:p>
                          <a:pPr marL="0" indent="0" algn="l" latinLnBrk="1" hangingPunct="0">
                            <a:lnSpc>
                              <a:spcPts val="2600"/>
                            </a:lnSpc>
                          </a:pPr>
                          <a:r>
                            <a:rPr lang="en-US" altLang="zh-CN" sz="1800" b="0" i="0" u="none">
                              <a:solidFill>
                                <a:srgbClr val="000000"/>
                              </a:solidFill>
                              <a:latin typeface="宋体" panose="02010600030101010101" pitchFamily="2" charset="-122"/>
                              <a:ea typeface="楷体" panose="02010609060101010101" pitchFamily="34" charset="-122"/>
                              <a:cs typeface="Times New Roman" panose="02020603050405020304" pitchFamily="34" charset="-120"/>
                            </a:rPr>
                            <a:t>    </a:t>
                          </a:r>
                          <a:r>
                            <a:rPr lang="en-US" altLang="zh-CN" sz="1800" b="0" i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楷体" panose="02010609060101010101" pitchFamily="34" charset="-122"/>
                              <a:cs typeface="Times New Roman" panose="02020603050405020304" pitchFamily="34" charset="-120"/>
                            </a:rPr>
                            <a:t>黄州东南三十里为沙湖</a:t>
                          </a:r>
                          <a:r>
                            <a:rPr lang="en-US" altLang="zh-CN" sz="1800" b="0" i="0" spc="-10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楷体" panose="02010609060101010101" pitchFamily="34" charset="-122"/>
                              <a:cs typeface="Times New Roman" panose="02020603050405020304" pitchFamily="34" charset="-120"/>
                            </a:rPr>
                            <a:t>，</a:t>
                          </a:r>
                          <a:r>
                            <a:rPr lang="en-US" altLang="zh-CN" sz="18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楷体" panose="02010609060101010101" pitchFamily="34" charset="-122"/>
                              <a:cs typeface="Times New Roman" panose="02020603050405020304" pitchFamily="34" charset="-120"/>
                            </a:rPr>
                            <a:t>亦曰螺师店</a:t>
                          </a:r>
                          <a:r>
                            <a:rPr lang="en-US" altLang="zh-CN" sz="1800" b="0" i="0" spc="-10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楷体" panose="02010609060101010101" pitchFamily="34" charset="-122"/>
                              <a:cs typeface="Times New Roman" panose="02020603050405020304" pitchFamily="34" charset="-120"/>
                            </a:rPr>
                            <a:t>。</a:t>
                          </a:r>
                          <a:r>
                            <a:rPr lang="en-US" altLang="zh-CN" sz="18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楷体" panose="02010609060101010101" pitchFamily="34" charset="-122"/>
                              <a:cs typeface="Times New Roman" panose="02020603050405020304" pitchFamily="34" charset="-120"/>
                            </a:rPr>
                            <a:t>予买田其间</a:t>
                          </a:r>
                          <a:r>
                            <a:rPr lang="en-US" altLang="zh-CN" sz="1800" b="0" i="0" spc="-10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楷体" panose="02010609060101010101" pitchFamily="34" charset="-122"/>
                              <a:cs typeface="Times New Roman" panose="02020603050405020304" pitchFamily="34" charset="-120"/>
                            </a:rPr>
                            <a:t>，</a:t>
                          </a:r>
                          <a:r>
                            <a:rPr lang="en-US" altLang="zh-CN" sz="18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楷体" panose="02010609060101010101" pitchFamily="34" charset="-122"/>
                              <a:cs typeface="Times New Roman" panose="02020603050405020304" pitchFamily="34" charset="-120"/>
                            </a:rPr>
                            <a:t>因往相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en-US" altLang="zh-CN" sz="18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楷体" panose="02010609060101010101" pitchFamily="34" charset="-122"/>
                                      <a:cs typeface="Times New Roman" panose="02020603050405020304" pitchFamily="34" charset="-120"/>
                                    </a:rPr>
                                  </m:ctrlPr>
                                </m:sSupPr>
                                <m:e>
                                  <m:r>
                                    <a:rPr lang="en-US" altLang="zh-CN" sz="18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楷体" panose="02010609060101010101" pitchFamily="34" charset="-122"/>
                                      <a:cs typeface="Times New Roman" panose="02020603050405020304" pitchFamily="34" charset="-120"/>
                                    </a:rPr>
                                    <m:t>​</m:t>
                                  </m:r>
                                </m:e>
                                <m:sup>
                                  <m:r>
                                    <a:rPr lang="en-US" altLang="zh-CN" sz="18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楷体" panose="02010609060101010101" pitchFamily="34" charset="-122"/>
                                      <a:cs typeface="Times New Roman" panose="02020603050405020304" pitchFamily="34" charset="-120"/>
                                    </a:rPr>
                                    <m:t>①</m:t>
                                  </m:r>
                                </m:sup>
                              </m:sSup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anose="02020603050405020304" pitchFamily="34" charset="0"/>
                              <a:ea typeface="楷体" panose="02010609060101010101" pitchFamily="34" charset="-122"/>
                              <a:cs typeface="Times New Roman" panose="02020603050405020304" pitchFamily="34" charset="-120"/>
                            </a:rPr>
                            <a:t> </a:t>
                          </a:r>
                          <a:r>
                            <a:rPr lang="en-US" altLang="zh-CN" sz="18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楷体" panose="02010609060101010101" pitchFamily="34" charset="-122"/>
                              <a:cs typeface="Times New Roman" panose="02020603050405020304" pitchFamily="34" charset="-120"/>
                            </a:rPr>
                            <a:t>田得疾</a:t>
                          </a:r>
                          <a:r>
                            <a:rPr lang="en-US" altLang="zh-CN" sz="1800" b="0" i="0" spc="-10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楷体" panose="02010609060101010101" pitchFamily="34" charset="-122"/>
                              <a:cs typeface="Times New Roman" panose="02020603050405020304" pitchFamily="34" charset="-120"/>
                            </a:rPr>
                            <a:t>。</a:t>
                          </a:r>
                          <a:r>
                            <a:rPr lang="en-US" altLang="zh-CN" sz="1800" b="0" i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楷体" panose="02010609060101010101" pitchFamily="34" charset="-122"/>
                              <a:cs typeface="Times New Roman" panose="02020603050405020304" pitchFamily="34" charset="-120"/>
                            </a:rPr>
                            <a:t>闻麻桥人庞安常善医而</a:t>
                          </a:r>
                          <a:endParaRPr lang="en-US" altLang="zh-CN" sz="1800" b="0" i="0">
                            <a:solidFill>
                              <a:srgbClr val="000000"/>
                            </a:solidFill>
                            <a:latin typeface="Times New Roman" panose="02020603050405020304" pitchFamily="34" charset="0"/>
                            <a:ea typeface="楷体" panose="02010609060101010101" pitchFamily="34" charset="-122"/>
                            <a:cs typeface="Times New Roman" panose="02020603050405020304" pitchFamily="34" charset="-120"/>
                          </a:endParaRPr>
                        </a:p>
                        <a:p>
                          <a:pPr marL="0" indent="0" algn="l" latinLnBrk="1" hangingPunct="0">
                            <a:lnSpc>
                              <a:spcPts val="2600"/>
                            </a:lnSpc>
                          </a:pPr>
                          <a:r>
                            <a:rPr lang="en-US" altLang="zh-CN" sz="1800" b="0" i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楷体" panose="02010609060101010101" pitchFamily="34" charset="-122"/>
                              <a:cs typeface="Times New Roman" panose="02020603050405020304" pitchFamily="34" charset="-120"/>
                            </a:rPr>
                            <a:t>聋</a:t>
                          </a:r>
                          <a:r>
                            <a:rPr lang="en-US" altLang="zh-CN" sz="1800" b="0" i="0" spc="-10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楷体" panose="02010609060101010101" pitchFamily="34" charset="-122"/>
                              <a:cs typeface="Times New Roman" panose="02020603050405020304" pitchFamily="34" charset="-120"/>
                            </a:rPr>
                            <a:t>，</a:t>
                          </a:r>
                          <a:r>
                            <a:rPr lang="en-US" altLang="zh-CN" sz="18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楷体" panose="02010609060101010101" pitchFamily="34" charset="-122"/>
                              <a:cs typeface="Times New Roman" panose="02020603050405020304" pitchFamily="34" charset="-120"/>
                            </a:rPr>
                            <a:t>遂往求疗</a:t>
                          </a:r>
                          <a:r>
                            <a:rPr lang="en-US" altLang="zh-CN" sz="1800" b="0" i="0" spc="-10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楷体" panose="02010609060101010101" pitchFamily="34" charset="-122"/>
                              <a:cs typeface="Times New Roman" panose="02020603050405020304" pitchFamily="34" charset="-120"/>
                            </a:rPr>
                            <a:t>。</a:t>
                          </a:r>
                          <a:r>
                            <a:rPr lang="en-US" altLang="zh-CN" sz="18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楷体" panose="02010609060101010101" pitchFamily="34" charset="-122"/>
                              <a:cs typeface="Times New Roman" panose="02020603050405020304" pitchFamily="34" charset="-120"/>
                            </a:rPr>
                            <a:t>安常虽聋</a:t>
                          </a:r>
                          <a:r>
                            <a:rPr lang="en-US" altLang="zh-CN" sz="1800" b="0" i="0" spc="-10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楷体" panose="02010609060101010101" pitchFamily="34" charset="-122"/>
                              <a:cs typeface="Times New Roman" panose="02020603050405020304" pitchFamily="34" charset="-120"/>
                            </a:rPr>
                            <a:t>，</a:t>
                          </a:r>
                          <a:r>
                            <a:rPr lang="en-US" altLang="zh-CN" sz="18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楷体" panose="02010609060101010101" pitchFamily="34" charset="-122"/>
                              <a:cs typeface="Times New Roman" panose="02020603050405020304" pitchFamily="34" charset="-120"/>
                            </a:rPr>
                            <a:t>而颖悟绝人</a:t>
                          </a:r>
                          <a:r>
                            <a:rPr lang="en-US" altLang="zh-CN" sz="1800" b="0" i="0" spc="-10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楷体" panose="02010609060101010101" pitchFamily="34" charset="-122"/>
                              <a:cs typeface="Times New Roman" panose="02020603050405020304" pitchFamily="34" charset="-120"/>
                            </a:rPr>
                            <a:t>，</a:t>
                          </a:r>
                          <a:r>
                            <a:rPr lang="en-US" altLang="zh-CN" sz="18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楷体" panose="02010609060101010101" pitchFamily="34" charset="-122"/>
                              <a:cs typeface="Times New Roman" panose="02020603050405020304" pitchFamily="34" charset="-120"/>
                            </a:rPr>
                            <a:t>以纸画字</a:t>
                          </a:r>
                          <a:r>
                            <a:rPr lang="en-US" altLang="zh-CN" sz="1800" b="0" i="0" spc="-10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楷体" panose="02010609060101010101" pitchFamily="34" charset="-122"/>
                              <a:cs typeface="Times New Roman" panose="02020603050405020304" pitchFamily="34" charset="-120"/>
                            </a:rPr>
                            <a:t>，</a:t>
                          </a:r>
                          <a:r>
                            <a:rPr lang="en-US" altLang="zh-CN" sz="18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楷体" panose="02010609060101010101" pitchFamily="34" charset="-122"/>
                              <a:cs typeface="Times New Roman" panose="02020603050405020304" pitchFamily="34" charset="-120"/>
                            </a:rPr>
                            <a:t>书不数字</a:t>
                          </a:r>
                          <a:r>
                            <a:rPr lang="en-US" altLang="zh-CN" sz="1800" b="0" i="0" spc="-10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楷体" panose="02010609060101010101" pitchFamily="34" charset="-122"/>
                              <a:cs typeface="Times New Roman" panose="02020603050405020304" pitchFamily="34" charset="-120"/>
                            </a:rPr>
                            <a:t>，</a:t>
                          </a:r>
                          <a:r>
                            <a:rPr lang="en-US" altLang="zh-CN" sz="18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楷体" panose="02010609060101010101" pitchFamily="34" charset="-122"/>
                              <a:cs typeface="Times New Roman" panose="02020603050405020304" pitchFamily="34" charset="-120"/>
                            </a:rPr>
                            <a:t>辄深了人意</a:t>
                          </a:r>
                          <a:r>
                            <a:rPr lang="en-US" altLang="zh-CN" sz="1800" b="0" i="0" spc="-10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楷体" panose="02010609060101010101" pitchFamily="34" charset="-122"/>
                              <a:cs typeface="Times New Roman" panose="02020603050405020304" pitchFamily="34" charset="-120"/>
                            </a:rPr>
                            <a:t>。</a:t>
                          </a:r>
                          <a:r>
                            <a:rPr lang="en-US" altLang="zh-CN" sz="18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楷体" panose="02010609060101010101" pitchFamily="34" charset="-122"/>
                              <a:cs typeface="Times New Roman" panose="02020603050405020304" pitchFamily="34" charset="-120"/>
                            </a:rPr>
                            <a:t>余戏之曰</a:t>
                          </a:r>
                          <a:r>
                            <a:rPr lang="en-US" altLang="zh-CN" sz="1800" b="0" i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楷体" panose="02010609060101010101" pitchFamily="34" charset="-122"/>
                              <a:cs typeface="Times New Roman" panose="02020603050405020304" pitchFamily="34" charset="-120"/>
                            </a:rPr>
                            <a:t>：“</a:t>
                          </a:r>
                          <a:r>
                            <a:rPr lang="en-US" altLang="zh-CN" sz="1800" b="0" i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楷体" panose="02010609060101010101" pitchFamily="34" charset="-122"/>
                              <a:cs typeface="Times New Roman" panose="02020603050405020304" pitchFamily="34" charset="-120"/>
                            </a:rPr>
                            <a:t>余以手</a:t>
                          </a:r>
                          <a:endParaRPr lang="en-US" altLang="zh-CN" sz="1800" b="0" i="0">
                            <a:solidFill>
                              <a:srgbClr val="000000"/>
                            </a:solidFill>
                            <a:latin typeface="Times New Roman" panose="02020603050405020304" pitchFamily="34" charset="0"/>
                            <a:ea typeface="楷体" panose="02010609060101010101" pitchFamily="34" charset="-122"/>
                            <a:cs typeface="Times New Roman" panose="02020603050405020304" pitchFamily="34" charset="-120"/>
                          </a:endParaRPr>
                        </a:p>
                        <a:p>
                          <a:pPr marL="0" indent="0" algn="l" latinLnBrk="1" hangingPunct="0">
                            <a:lnSpc>
                              <a:spcPts val="2600"/>
                            </a:lnSpc>
                          </a:pPr>
                          <a:r>
                            <a:rPr lang="en-US" altLang="zh-CN" sz="1800" b="0" i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楷体" panose="02010609060101010101" pitchFamily="34" charset="-122"/>
                              <a:cs typeface="Times New Roman" panose="02020603050405020304" pitchFamily="34" charset="-120"/>
                            </a:rPr>
                            <a:t>为口</a:t>
                          </a:r>
                          <a:r>
                            <a:rPr lang="en-US" altLang="zh-CN" sz="1800" b="0" i="0" spc="-10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楷体" panose="02010609060101010101" pitchFamily="34" charset="-122"/>
                              <a:cs typeface="Times New Roman" panose="02020603050405020304" pitchFamily="34" charset="-120"/>
                            </a:rPr>
                            <a:t>，</a:t>
                          </a:r>
                          <a:r>
                            <a:rPr lang="en-US" altLang="zh-CN" sz="18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楷体" panose="02010609060101010101" pitchFamily="34" charset="-122"/>
                              <a:cs typeface="Times New Roman" panose="02020603050405020304" pitchFamily="34" charset="-120"/>
                            </a:rPr>
                            <a:t>君以眼为耳</a:t>
                          </a:r>
                          <a:r>
                            <a:rPr lang="en-US" altLang="zh-CN" sz="1800" b="0" i="0" spc="-10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楷体" panose="02010609060101010101" pitchFamily="34" charset="-122"/>
                              <a:cs typeface="Times New Roman" panose="02020603050405020304" pitchFamily="34" charset="-120"/>
                            </a:rPr>
                            <a:t>，</a:t>
                          </a:r>
                          <a:r>
                            <a:rPr lang="en-US" altLang="zh-CN" sz="18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楷体" panose="02010609060101010101" pitchFamily="34" charset="-122"/>
                              <a:cs typeface="Times New Roman" panose="02020603050405020304" pitchFamily="34" charset="-120"/>
                            </a:rPr>
                            <a:t>皆一时异人也</a:t>
                          </a:r>
                          <a:r>
                            <a:rPr lang="en-US" altLang="zh-CN" sz="1800" b="0" i="0" spc="-10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楷体" panose="02010609060101010101" pitchFamily="34" charset="-122"/>
                              <a:cs typeface="Times New Roman" panose="02020603050405020304" pitchFamily="34" charset="-120"/>
                            </a:rPr>
                            <a:t>。</a:t>
                          </a:r>
                          <a:r>
                            <a:rPr lang="en-US" altLang="zh-CN" sz="18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楷体" panose="02010609060101010101" pitchFamily="34" charset="-122"/>
                              <a:cs typeface="Times New Roman" panose="02020603050405020304" pitchFamily="34" charset="-120"/>
                            </a:rPr>
                            <a:t>”</a:t>
                          </a:r>
                          <a:r>
                            <a:rPr lang="en-US" altLang="zh-CN" sz="18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楷体" panose="02010609060101010101" pitchFamily="34" charset="-122"/>
                              <a:cs typeface="Times New Roman" panose="02020603050405020304" pitchFamily="34" charset="-120"/>
                            </a:rPr>
                            <a:t>疾愈</a:t>
                          </a:r>
                          <a:r>
                            <a:rPr lang="en-US" altLang="zh-CN" sz="1800" b="0" i="0" spc="-10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楷体" panose="02010609060101010101" pitchFamily="34" charset="-122"/>
                              <a:cs typeface="Times New Roman" panose="02020603050405020304" pitchFamily="34" charset="-120"/>
                            </a:rPr>
                            <a:t>，</a:t>
                          </a:r>
                          <a:r>
                            <a:rPr lang="en-US" altLang="zh-CN" sz="18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楷体" panose="02010609060101010101" pitchFamily="34" charset="-122"/>
                              <a:cs typeface="Times New Roman" panose="02020603050405020304" pitchFamily="34" charset="-120"/>
                            </a:rPr>
                            <a:t>与之同游清泉寺</a:t>
                          </a:r>
                          <a:r>
                            <a:rPr lang="en-US" altLang="zh-CN" sz="1800" b="0" i="0" spc="-10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楷体" panose="02010609060101010101" pitchFamily="34" charset="-122"/>
                              <a:cs typeface="Times New Roman" panose="02020603050405020304" pitchFamily="34" charset="-120"/>
                            </a:rPr>
                            <a:t>。</a:t>
                          </a:r>
                          <a:r>
                            <a:rPr lang="en-US" altLang="zh-CN" sz="18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楷体" panose="02010609060101010101" pitchFamily="34" charset="-122"/>
                              <a:cs typeface="Times New Roman" panose="02020603050405020304" pitchFamily="34" charset="-120"/>
                            </a:rPr>
                            <a:t>寺在蕲水郭门外二里许</a:t>
                          </a:r>
                          <a:r>
                            <a:rPr lang="en-US" altLang="zh-CN" sz="1800" b="0" i="0" spc="-10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楷体" panose="02010609060101010101" pitchFamily="34" charset="-122"/>
                              <a:cs typeface="Times New Roman" panose="02020603050405020304" pitchFamily="34" charset="-120"/>
                            </a:rPr>
                            <a:t>。</a:t>
                          </a:r>
                          <a:r>
                            <a:rPr lang="en-US" altLang="zh-CN" sz="1800" b="0" i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楷体" panose="02010609060101010101" pitchFamily="34" charset="-122"/>
                              <a:cs typeface="Times New Roman" panose="02020603050405020304" pitchFamily="34" charset="-120"/>
                            </a:rPr>
                            <a:t>有王逸少</a:t>
                          </a:r>
                          <a:endParaRPr lang="en-US" altLang="zh-CN" sz="1800" b="0" i="0">
                            <a:solidFill>
                              <a:srgbClr val="000000"/>
                            </a:solidFill>
                            <a:latin typeface="Times New Roman" panose="02020603050405020304" pitchFamily="34" charset="0"/>
                            <a:ea typeface="楷体" panose="02010609060101010101" pitchFamily="34" charset="-122"/>
                            <a:cs typeface="Times New Roman" panose="02020603050405020304" pitchFamily="34" charset="-120"/>
                          </a:endParaRPr>
                        </a:p>
                        <a:p>
                          <a:pPr marL="0" indent="0" algn="l" latinLnBrk="1" hangingPunct="0">
                            <a:lnSpc>
                              <a:spcPts val="2600"/>
                            </a:lnSpc>
                          </a:pP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en-US" altLang="zh-CN" sz="18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楷体" panose="02010609060101010101" pitchFamily="34" charset="-122"/>
                                      <a:cs typeface="Times New Roman" panose="02020603050405020304" pitchFamily="34" charset="-120"/>
                                    </a:rPr>
                                  </m:ctrlPr>
                                </m:sSupPr>
                                <m:e>
                                  <m:r>
                                    <a:rPr lang="en-US" altLang="zh-CN" sz="18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楷体" panose="02010609060101010101" pitchFamily="34" charset="-122"/>
                                      <a:cs typeface="Times New Roman" panose="02020603050405020304" pitchFamily="34" charset="-120"/>
                                    </a:rPr>
                                    <m:t>​</m:t>
                                  </m:r>
                                </m:e>
                                <m:sup>
                                  <m:r>
                                    <a:rPr lang="en-US" altLang="zh-CN" sz="18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楷体" panose="02010609060101010101" pitchFamily="34" charset="-122"/>
                                      <a:cs typeface="Times New Roman" panose="02020603050405020304" pitchFamily="34" charset="-120"/>
                                    </a:rPr>
                                    <m:t>②</m:t>
                                  </m:r>
                                </m:sup>
                              </m:sSup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anose="02020603050405020304" pitchFamily="34" charset="0"/>
                              <a:ea typeface="楷体" panose="02010609060101010101" pitchFamily="34" charset="-122"/>
                              <a:cs typeface="Times New Roman" panose="02020603050405020304" pitchFamily="34" charset="-120"/>
                            </a:rPr>
                            <a:t> </a:t>
                          </a:r>
                          <a:r>
                            <a:rPr lang="en-US" altLang="zh-CN" sz="18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楷体" panose="02010609060101010101" pitchFamily="34" charset="-122"/>
                              <a:cs typeface="Times New Roman" panose="02020603050405020304" pitchFamily="34" charset="-120"/>
                            </a:rPr>
                            <a:t>洗笔泉</a:t>
                          </a:r>
                          <a:r>
                            <a:rPr lang="en-US" altLang="zh-CN" sz="1800" b="0" i="0" spc="-10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楷体" panose="02010609060101010101" pitchFamily="34" charset="-122"/>
                              <a:cs typeface="Times New Roman" panose="02020603050405020304" pitchFamily="34" charset="-120"/>
                            </a:rPr>
                            <a:t>，</a:t>
                          </a:r>
                          <a:r>
                            <a:rPr lang="en-US" altLang="zh-CN" sz="18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楷体" panose="02010609060101010101" pitchFamily="34" charset="-122"/>
                              <a:cs typeface="Times New Roman" panose="02020603050405020304" pitchFamily="34" charset="-120"/>
                            </a:rPr>
                            <a:t>水极甘</a:t>
                          </a:r>
                          <a:r>
                            <a:rPr lang="en-US" altLang="zh-CN" sz="1800" b="0" i="0" spc="-10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楷体" panose="02010609060101010101" pitchFamily="34" charset="-122"/>
                              <a:cs typeface="Times New Roman" panose="02020603050405020304" pitchFamily="34" charset="-120"/>
                            </a:rPr>
                            <a:t>。</a:t>
                          </a:r>
                          <a:r>
                            <a:rPr lang="en-US" altLang="zh-CN" sz="18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楷体" panose="02010609060101010101" pitchFamily="34" charset="-122"/>
                              <a:cs typeface="Times New Roman" panose="02020603050405020304" pitchFamily="34" charset="-120"/>
                            </a:rPr>
                            <a:t>下临兰溪</a:t>
                          </a:r>
                          <a:r>
                            <a:rPr lang="en-US" altLang="zh-CN" sz="1800" b="0" i="0" spc="-10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楷体" panose="02010609060101010101" pitchFamily="34" charset="-122"/>
                              <a:cs typeface="Times New Roman" panose="02020603050405020304" pitchFamily="34" charset="-120"/>
                            </a:rPr>
                            <a:t>，</a:t>
                          </a:r>
                          <a:r>
                            <a:rPr lang="en-US" altLang="zh-CN" sz="18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楷体" panose="02010609060101010101" pitchFamily="34" charset="-122"/>
                              <a:cs typeface="Times New Roman" panose="02020603050405020304" pitchFamily="34" charset="-120"/>
                            </a:rPr>
                            <a:t>水西流</a:t>
                          </a:r>
                          <a:r>
                            <a:rPr lang="en-US" altLang="zh-CN" sz="1800" b="0" i="0" spc="-10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楷体" panose="02010609060101010101" pitchFamily="34" charset="-122"/>
                              <a:cs typeface="Times New Roman" panose="02020603050405020304" pitchFamily="34" charset="-120"/>
                            </a:rPr>
                            <a:t>。</a:t>
                          </a:r>
                          <a:r>
                            <a:rPr lang="en-US" altLang="zh-CN" sz="18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楷体" panose="02010609060101010101" pitchFamily="34" charset="-122"/>
                              <a:cs typeface="Times New Roman" panose="02020603050405020304" pitchFamily="34" charset="-120"/>
                            </a:rPr>
                            <a:t>余作歌云</a:t>
                          </a:r>
                          <a:r>
                            <a:rPr lang="en-US" altLang="zh-CN" sz="18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楷体" panose="02010609060101010101" pitchFamily="34" charset="-122"/>
                              <a:cs typeface="Times New Roman" panose="02020603050405020304" pitchFamily="34" charset="-120"/>
                            </a:rPr>
                            <a:t>：“</a:t>
                          </a:r>
                          <a:r>
                            <a:rPr lang="en-US" altLang="zh-CN" sz="18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楷体" panose="02010609060101010101" pitchFamily="34" charset="-122"/>
                              <a:cs typeface="Times New Roman" panose="02020603050405020304" pitchFamily="34" charset="-120"/>
                            </a:rPr>
                            <a:t>山下兰芽短浸溪</a:t>
                          </a:r>
                          <a:r>
                            <a:rPr lang="en-US" altLang="zh-CN" sz="1800" b="0" i="0" spc="-10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楷体" panose="02010609060101010101" pitchFamily="34" charset="-122"/>
                              <a:cs typeface="Times New Roman" panose="02020603050405020304" pitchFamily="34" charset="-120"/>
                            </a:rPr>
                            <a:t>，</a:t>
                          </a:r>
                          <a:r>
                            <a:rPr lang="en-US" altLang="zh-CN" sz="18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楷体" panose="02010609060101010101" pitchFamily="34" charset="-122"/>
                              <a:cs typeface="Times New Roman" panose="02020603050405020304" pitchFamily="34" charset="-120"/>
                            </a:rPr>
                            <a:t>松间沙路净无泥</a:t>
                          </a:r>
                          <a:r>
                            <a:rPr lang="en-US" altLang="zh-CN" sz="1800" b="0" i="0" spc="-10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楷体" panose="02010609060101010101" pitchFamily="34" charset="-122"/>
                              <a:cs typeface="Times New Roman" panose="02020603050405020304" pitchFamily="34" charset="-120"/>
                            </a:rPr>
                            <a:t>，</a:t>
                          </a:r>
                          <a:r>
                            <a:rPr lang="en-US" altLang="zh-CN" sz="1800" b="0" i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楷体" panose="02010609060101010101" pitchFamily="34" charset="-122"/>
                              <a:cs typeface="Times New Roman" panose="02020603050405020304" pitchFamily="34" charset="-120"/>
                            </a:rPr>
                            <a:t>萧萧暮</a:t>
                          </a:r>
                          <a:endParaRPr lang="en-US" altLang="zh-CN" sz="1800" b="0" i="0">
                            <a:solidFill>
                              <a:srgbClr val="000000"/>
                            </a:solidFill>
                            <a:latin typeface="Times New Roman" panose="02020603050405020304" pitchFamily="34" charset="0"/>
                            <a:ea typeface="楷体" panose="02010609060101010101" pitchFamily="34" charset="-122"/>
                            <a:cs typeface="Times New Roman" panose="02020603050405020304" pitchFamily="34" charset="-120"/>
                          </a:endParaRPr>
                        </a:p>
                        <a:p>
                          <a:pPr marL="0" indent="0" algn="l" latinLnBrk="1" hangingPunct="0">
                            <a:lnSpc>
                              <a:spcPts val="2600"/>
                            </a:lnSpc>
                          </a:pPr>
                          <a:r>
                            <a:rPr lang="en-US" altLang="zh-CN" sz="1800" b="0" i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楷体" panose="02010609060101010101" pitchFamily="34" charset="-122"/>
                              <a:cs typeface="Times New Roman" panose="02020603050405020304" pitchFamily="34" charset="-120"/>
                            </a:rPr>
                            <a:t>雨子规啼</a:t>
                          </a:r>
                          <a:r>
                            <a:rPr lang="en-US" altLang="zh-CN" sz="1800" b="0" i="0" spc="-10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楷体" panose="02010609060101010101" pitchFamily="34" charset="-122"/>
                              <a:cs typeface="Times New Roman" panose="02020603050405020304" pitchFamily="34" charset="-120"/>
                            </a:rPr>
                            <a:t>。</a:t>
                          </a:r>
                          <a:r>
                            <a:rPr lang="en-US" altLang="zh-CN" sz="18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楷体" panose="02010609060101010101" pitchFamily="34" charset="-122"/>
                              <a:cs typeface="Times New Roman" panose="02020603050405020304" pitchFamily="34" charset="-120"/>
                            </a:rPr>
                            <a:t>谁道人生无再少</a:t>
                          </a:r>
                          <a:r>
                            <a:rPr lang="en-US" altLang="zh-CN" sz="1800" b="0" i="0" spc="-10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楷体" panose="02010609060101010101" pitchFamily="34" charset="-122"/>
                              <a:cs typeface="Times New Roman" panose="02020603050405020304" pitchFamily="34" charset="-120"/>
                            </a:rPr>
                            <a:t>，</a:t>
                          </a:r>
                          <a:r>
                            <a:rPr lang="en-US" altLang="zh-CN" sz="18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楷体" panose="02010609060101010101" pitchFamily="34" charset="-122"/>
                              <a:cs typeface="Times New Roman" panose="02020603050405020304" pitchFamily="34" charset="-120"/>
                            </a:rPr>
                            <a:t>君看流水尚能西</a:t>
                          </a:r>
                          <a:r>
                            <a:rPr lang="en-US" altLang="zh-CN" sz="1800" b="0" i="0" spc="-10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楷体" panose="02010609060101010101" pitchFamily="34" charset="-122"/>
                              <a:cs typeface="Times New Roman" panose="02020603050405020304" pitchFamily="34" charset="-120"/>
                            </a:rPr>
                            <a:t>，</a:t>
                          </a:r>
                          <a:r>
                            <a:rPr lang="en-US" altLang="zh-CN" sz="18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楷体" panose="02010609060101010101" pitchFamily="34" charset="-122"/>
                              <a:cs typeface="Times New Roman" panose="02020603050405020304" pitchFamily="34" charset="-120"/>
                            </a:rPr>
                            <a:t>休将白发唱黄鸡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en-US" altLang="zh-CN" sz="18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楷体" panose="02010609060101010101" pitchFamily="34" charset="-122"/>
                                      <a:cs typeface="Times New Roman" panose="02020603050405020304" pitchFamily="34" charset="-120"/>
                                    </a:rPr>
                                  </m:ctrlPr>
                                </m:sSupPr>
                                <m:e>
                                  <m:r>
                                    <a:rPr lang="en-US" altLang="zh-CN" sz="18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楷体" panose="02010609060101010101" pitchFamily="34" charset="-122"/>
                                      <a:cs typeface="Times New Roman" panose="02020603050405020304" pitchFamily="34" charset="-120"/>
                                    </a:rPr>
                                    <m:t>​</m:t>
                                  </m:r>
                                </m:e>
                                <m:sup>
                                  <m:r>
                                    <a:rPr lang="en-US" altLang="zh-CN" sz="18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楷体" panose="02010609060101010101" pitchFamily="34" charset="-122"/>
                                      <a:cs typeface="Times New Roman" panose="02020603050405020304" pitchFamily="34" charset="-120"/>
                                    </a:rPr>
                                    <m:t>③</m:t>
                                  </m:r>
                                </m:sup>
                              </m:sSup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anose="02020603050405020304" pitchFamily="34" charset="0"/>
                              <a:ea typeface="楷体" panose="02010609060101010101" pitchFamily="34" charset="-122"/>
                              <a:cs typeface="Times New Roman" panose="02020603050405020304" pitchFamily="34" charset="-120"/>
                            </a:rPr>
                            <a:t> </a:t>
                          </a:r>
                          <a:r>
                            <a:rPr lang="en-US" altLang="zh-CN" sz="1800" b="0" i="0" spc="-10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楷体" panose="02010609060101010101" pitchFamily="34" charset="-122"/>
                              <a:cs typeface="Times New Roman" panose="02020603050405020304" pitchFamily="34" charset="-120"/>
                            </a:rPr>
                            <a:t>！</a:t>
                          </a:r>
                          <a:r>
                            <a:rPr lang="en-US" altLang="zh-CN" sz="18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楷体" panose="02010609060101010101" pitchFamily="34" charset="-122"/>
                              <a:cs typeface="Times New Roman" panose="02020603050405020304" pitchFamily="34" charset="-120"/>
                            </a:rPr>
                            <a:t>”</a:t>
                          </a:r>
                          <a:r>
                            <a:rPr lang="en-US" altLang="zh-CN" sz="18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楷体" panose="02010609060101010101" pitchFamily="34" charset="-122"/>
                              <a:cs typeface="Times New Roman" panose="02020603050405020304" pitchFamily="34" charset="-120"/>
                            </a:rPr>
                            <a:t>是日剧饮而归</a:t>
                          </a:r>
                          <a:r>
                            <a:rPr lang="en-US" altLang="zh-CN" sz="1800" b="0" i="0" spc="-10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楷体" panose="02010609060101010101" pitchFamily="34" charset="-122"/>
                              <a:cs typeface="Times New Roman" panose="02020603050405020304" pitchFamily="34" charset="-120"/>
                            </a:rPr>
                            <a:t>。</a:t>
                          </a:r>
                          <a:endParaRPr lang="en-US" altLang="zh-CN" sz="1200" spc="-100" dirty="0"/>
                        </a:p>
                        <a:p>
                          <a:pPr marL="0" indent="0" algn="l" latinLnBrk="1" hangingPunct="0">
                            <a:lnSpc>
                              <a:spcPts val="2600"/>
                            </a:lnSpc>
                          </a:pPr>
                          <a:r>
                            <a:rPr lang="en-US" altLang="zh-CN" sz="1800" b="1" i="0" u="none">
                              <a:solidFill>
                                <a:srgbClr val="000000"/>
                              </a:solidFill>
                              <a:latin typeface="宋体" panose="02010600030101010101" pitchFamily="2" charset="-122"/>
                              <a:ea typeface="楷体" panose="02010609060101010101" pitchFamily="34" charset="-122"/>
                              <a:cs typeface="Times New Roman" panose="02020603050405020304" pitchFamily="34" charset="-120"/>
                            </a:rPr>
                            <a:t>    </a:t>
                          </a:r>
                          <a:r>
                            <a:rPr lang="en-US" altLang="zh-CN" sz="1800" b="1" i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楷体" panose="02010609060101010101" pitchFamily="34" charset="-122"/>
                              <a:cs typeface="Times New Roman" panose="02020603050405020304" pitchFamily="34" charset="-120"/>
                            </a:rPr>
                            <a:t>【</a:t>
                          </a:r>
                          <a:r>
                            <a:rPr lang="en-US" altLang="zh-CN" sz="1800" b="1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楷体" panose="02010609060101010101" pitchFamily="34" charset="-122"/>
                              <a:cs typeface="Times New Roman" panose="02020603050405020304" pitchFamily="34" charset="-120"/>
                            </a:rPr>
                            <a:t>注】</a:t>
                          </a:r>
                          <a:r>
                            <a:rPr lang="en-US" altLang="zh-CN" sz="18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楷体" panose="02010609060101010101" pitchFamily="34" charset="-122"/>
                              <a:cs typeface="Times New Roman" panose="02020603050405020304" pitchFamily="34" charset="-120"/>
                            </a:rPr>
                            <a:t>①相：</a:t>
                          </a:r>
                          <a:r>
                            <a:rPr lang="en-US" altLang="zh-CN" sz="1800" b="0" i="0" dirty="0">
                              <a:solidFill>
                                <a:srgbClr val="000000"/>
                              </a:solidFill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宋体" panose="02010600030101010101" pitchFamily="34" charset="-120"/>
                            </a:rPr>
                            <a:t> </a:t>
                          </a:r>
                          <a:r>
                            <a:rPr lang="en-US" altLang="zh-CN" sz="18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楷体" panose="02010609060101010101" pitchFamily="34" charset="-122"/>
                              <a:cs typeface="Times New Roman" panose="02020603050405020304" pitchFamily="34" charset="-120"/>
                            </a:rPr>
                            <a:t>察看</a:t>
                          </a:r>
                          <a:r>
                            <a:rPr lang="en-US" altLang="zh-CN" sz="1800" b="0" i="0" spc="-10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楷体" panose="02010609060101010101" pitchFamily="34" charset="-122"/>
                              <a:cs typeface="Times New Roman" panose="02020603050405020304" pitchFamily="34" charset="-120"/>
                            </a:rPr>
                            <a:t>。</a:t>
                          </a:r>
                          <a:r>
                            <a:rPr lang="en-US" altLang="zh-CN" sz="18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楷体" panose="02010609060101010101" pitchFamily="34" charset="-122"/>
                              <a:cs typeface="Times New Roman" panose="02020603050405020304" pitchFamily="34" charset="-120"/>
                            </a:rPr>
                            <a:t>②王逸少：</a:t>
                          </a:r>
                          <a:r>
                            <a:rPr lang="en-US" altLang="zh-CN" sz="1800" b="0" i="0" dirty="0">
                              <a:solidFill>
                                <a:srgbClr val="000000"/>
                              </a:solidFill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宋体" panose="02010600030101010101" pitchFamily="34" charset="-120"/>
                            </a:rPr>
                            <a:t> </a:t>
                          </a:r>
                          <a:r>
                            <a:rPr lang="en-US" altLang="zh-CN" sz="18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楷体" panose="02010609060101010101" pitchFamily="34" charset="-122"/>
                              <a:cs typeface="Times New Roman" panose="02020603050405020304" pitchFamily="34" charset="-120"/>
                            </a:rPr>
                            <a:t>东晋书法家王羲之</a:t>
                          </a:r>
                          <a:r>
                            <a:rPr lang="en-US" altLang="zh-CN" sz="1800" b="0" i="0" spc="-10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楷体" panose="02010609060101010101" pitchFamily="34" charset="-122"/>
                              <a:cs typeface="Times New Roman" panose="02020603050405020304" pitchFamily="34" charset="-120"/>
                            </a:rPr>
                            <a:t>，</a:t>
                          </a:r>
                          <a:r>
                            <a:rPr lang="en-US" altLang="zh-CN" sz="18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楷体" panose="02010609060101010101" pitchFamily="34" charset="-122"/>
                              <a:cs typeface="Times New Roman" panose="02020603050405020304" pitchFamily="34" charset="-120"/>
                            </a:rPr>
                            <a:t>字逸少</a:t>
                          </a:r>
                          <a:r>
                            <a:rPr lang="en-US" altLang="zh-CN" sz="1800" b="0" i="0" spc="-10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楷体" panose="02010609060101010101" pitchFamily="34" charset="-122"/>
                              <a:cs typeface="Times New Roman" panose="02020603050405020304" pitchFamily="34" charset="-120"/>
                            </a:rPr>
                            <a:t>。</a:t>
                          </a:r>
                          <a:r>
                            <a:rPr lang="en-US" altLang="zh-CN" sz="18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楷体" panose="02010609060101010101" pitchFamily="34" charset="-122"/>
                              <a:cs typeface="Times New Roman" panose="02020603050405020304" pitchFamily="34" charset="-120"/>
                            </a:rPr>
                            <a:t>③唱黄鸡</a:t>
                          </a:r>
                          <a:r>
                            <a:rPr lang="en-US" altLang="zh-CN" sz="1800" b="0" i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楷体" panose="02010609060101010101" pitchFamily="34" charset="-122"/>
                              <a:cs typeface="Times New Roman" panose="02020603050405020304" pitchFamily="34" charset="-120"/>
                            </a:rPr>
                            <a:t>：</a:t>
                          </a:r>
                          <a:r>
                            <a:rPr lang="en-US" altLang="zh-CN" sz="1800" b="0" i="0">
                              <a:solidFill>
                                <a:srgbClr val="000000"/>
                              </a:solidFill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宋体" panose="02010600030101010101" pitchFamily="34" charset="-120"/>
                            </a:rPr>
                            <a:t> </a:t>
                          </a:r>
                          <a:r>
                            <a:rPr lang="en-US" altLang="zh-CN" sz="1800" b="0" i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楷体" panose="02010609060101010101" pitchFamily="34" charset="-122"/>
                              <a:cs typeface="Times New Roman" panose="02020603050405020304" pitchFamily="34" charset="-120"/>
                            </a:rPr>
                            <a:t>感慨时光的流</a:t>
                          </a:r>
                          <a:endParaRPr lang="en-US" altLang="zh-CN" sz="1800" b="0" i="0">
                            <a:solidFill>
                              <a:srgbClr val="000000"/>
                            </a:solidFill>
                            <a:latin typeface="Times New Roman" panose="02020603050405020304" pitchFamily="34" charset="0"/>
                            <a:ea typeface="楷体" panose="02010609060101010101" pitchFamily="34" charset="-122"/>
                            <a:cs typeface="Times New Roman" panose="02020603050405020304" pitchFamily="34" charset="-120"/>
                          </a:endParaRPr>
                        </a:p>
                        <a:p>
                          <a:pPr marL="0" lvl="0" indent="0" algn="l" latinLnBrk="1" hangingPunct="0">
                            <a:lnSpc>
                              <a:spcPts val="2400"/>
                            </a:lnSpc>
                          </a:pPr>
                          <a:r>
                            <a:rPr lang="en-US" altLang="zh-CN" sz="1800" b="0" i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楷体" panose="02010609060101010101" pitchFamily="34" charset="-122"/>
                              <a:cs typeface="Times New Roman" panose="02020603050405020304" pitchFamily="34" charset="-120"/>
                            </a:rPr>
                            <a:t>逝</a:t>
                          </a:r>
                          <a:r>
                            <a:rPr lang="en-US" altLang="zh-CN" sz="1800" b="0" i="0" spc="-10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楷体" panose="02010609060101010101" pitchFamily="34" charset="-122"/>
                              <a:cs typeface="Times New Roman" panose="02020603050405020304" pitchFamily="34" charset="-120"/>
                            </a:rPr>
                            <a:t>。</a:t>
                          </a:r>
                          <a:r>
                            <a:rPr lang="en-US" altLang="zh-CN" sz="18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楷体" panose="02010609060101010101" pitchFamily="34" charset="-122"/>
                              <a:cs typeface="Times New Roman" panose="02020603050405020304" pitchFamily="34" charset="-120"/>
                            </a:rPr>
                            <a:t>因黄鸡可以报晓</a:t>
                          </a:r>
                          <a:r>
                            <a:rPr lang="en-US" altLang="zh-CN" sz="1800" b="0" i="0" spc="-10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楷体" panose="02010609060101010101" pitchFamily="34" charset="-122"/>
                              <a:cs typeface="Times New Roman" panose="02020603050405020304" pitchFamily="34" charset="-120"/>
                            </a:rPr>
                            <a:t>，</a:t>
                          </a:r>
                          <a:r>
                            <a:rPr lang="en-US" altLang="zh-CN" sz="1800" b="0" i="0" dirty="0">
                              <a:solidFill>
                                <a:srgbClr val="000000"/>
                              </a:solidFill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宋体" panose="02010600030101010101" pitchFamily="34" charset="-120"/>
                            </a:rPr>
                            <a:t> </a:t>
                          </a:r>
                          <a:r>
                            <a:rPr lang="en-US" altLang="zh-CN" sz="18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楷体" panose="02010609060101010101" pitchFamily="34" charset="-122"/>
                              <a:cs typeface="Times New Roman" panose="02020603050405020304" pitchFamily="34" charset="-120"/>
                            </a:rPr>
                            <a:t>故表示时光的流逝</a:t>
                          </a:r>
                          <a:r>
                            <a:rPr lang="en-US" altLang="zh-CN" sz="1800" b="0" i="0" spc="-10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楷体" panose="02010609060101010101" pitchFamily="34" charset="-122"/>
                              <a:cs typeface="Times New Roman" panose="02020603050405020304" pitchFamily="34" charset="-120"/>
                            </a:rPr>
                            <a:t>。</a:t>
                          </a:r>
                          <a:endParaRPr lang="en-US" altLang="zh-CN" sz="1200" spc="-1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40" name="QM_8_BD.97_1#3ab10f021?colgroup=4,43&amp;vcp=1&amp;pid=734b00817&amp;color=0,0,0&amp;vtp=1&amp;bbb=1&amp;hb=1"/>
              <p:cNvGraphicFramePr>
                <a:graphicFrameLocks noGrp="1"/>
              </p:cNvGraphicFramePr>
              <p:nvPr/>
            </p:nvGraphicFramePr>
            <p:xfrm>
              <a:off x="502920" y="1752600"/>
              <a:ext cx="11155680" cy="4732338"/>
            </p:xfrm>
            <a:graphic>
              <a:graphicData uri="http://schemas.openxmlformats.org/drawingml/2006/table">
                <a:tbl>
                  <a:tblPr/>
                  <a:tblGrid>
                    <a:gridCol w="1161288"/>
                    <a:gridCol w="9994392"/>
                  </a:tblGrid>
                  <a:tr h="348933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500"/>
                            </a:lnSpc>
                          </a:pPr>
                          <a:r>
                            <a:rPr lang="en-US" altLang="zh-CN" sz="1800" b="1" i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楷体" panose="02010609060101010101" pitchFamily="34" charset="-122"/>
                              <a:cs typeface="Times New Roman" panose="02020603050405020304" pitchFamily="34" charset="-120"/>
                            </a:rPr>
                            <a:t>时</a:t>
                          </a:r>
                          <a:r>
                            <a:rPr lang="en-US" altLang="zh-CN" sz="1800" b="1" i="0">
                              <a:solidFill>
                                <a:srgbClr val="000000"/>
                              </a:solidFill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宋体" panose="02010600030101010101" pitchFamily="34" charset="-120"/>
                            </a:rPr>
                            <a:t> </a:t>
                          </a:r>
                          <a:r>
                            <a:rPr lang="en-US" altLang="zh-CN" sz="1800" b="1" i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楷体" panose="02010609060101010101" pitchFamily="34" charset="-122"/>
                              <a:cs typeface="Times New Roman" panose="02020603050405020304" pitchFamily="34" charset="-120"/>
                            </a:rPr>
                            <a:t>代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500"/>
                            </a:lnSpc>
                          </a:pPr>
                          <a:r>
                            <a:rPr lang="en-US" altLang="zh-CN" sz="1800" b="1" i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楷体" panose="02010609060101010101" pitchFamily="34" charset="-122"/>
                              <a:cs typeface="Times New Roman" panose="02020603050405020304" pitchFamily="34" charset="-120"/>
                            </a:rPr>
                            <a:t>山水作品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695452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4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楷体" panose="02010609060101010101" pitchFamily="34" charset="-122"/>
                              <a:cs typeface="Times New Roman" panose="02020603050405020304" pitchFamily="34" charset="-120"/>
                            </a:rPr>
                            <a:t>魏晋时期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indent="0" algn="l" latinLnBrk="1" hangingPunct="0">
                            <a:lnSpc>
                              <a:spcPts val="26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楷体" panose="02010609060101010101" pitchFamily="34" charset="-122"/>
                              <a:cs typeface="Times New Roman" panose="02020603050405020304" pitchFamily="34" charset="-120"/>
                            </a:rPr>
                            <a:t>课内材料：</a:t>
                          </a:r>
                          <a:r>
                            <a:rPr lang="en-US" altLang="zh-CN" sz="1800" b="1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楷体" panose="02010609060101010101" pitchFamily="34" charset="-122"/>
                              <a:cs typeface="Times New Roman" panose="02020603050405020304" pitchFamily="34" charset="-120"/>
                            </a:rPr>
                            <a:t>［北魏］</a:t>
                          </a:r>
                          <a:r>
                            <a:rPr lang="en-US" altLang="zh-CN" sz="18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楷体" panose="02010609060101010101" pitchFamily="34" charset="-122"/>
                              <a:cs typeface="Times New Roman" panose="02020603050405020304" pitchFamily="34" charset="-120"/>
                            </a:rPr>
                            <a:t>郦道元《三峡》</a:t>
                          </a:r>
                          <a:r>
                            <a:rPr lang="en-US" altLang="zh-CN" sz="1800" b="0" i="0" dirty="0">
                              <a:solidFill>
                                <a:srgbClr val="000000"/>
                              </a:solidFill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宋体" panose="02010600030101010101" pitchFamily="34" charset="-120"/>
                            </a:rPr>
                            <a:t> </a:t>
                          </a:r>
                          <a:r>
                            <a:rPr lang="en-US" altLang="zh-CN" sz="1800" b="1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楷体" panose="02010609060101010101" pitchFamily="34" charset="-122"/>
                              <a:cs typeface="Times New Roman" panose="02020603050405020304" pitchFamily="34" charset="-120"/>
                            </a:rPr>
                            <a:t>［南朝］</a:t>
                          </a:r>
                          <a:r>
                            <a:rPr lang="en-US" altLang="zh-CN" sz="18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楷体" panose="02010609060101010101" pitchFamily="34" charset="-122"/>
                              <a:cs typeface="Times New Roman" panose="02020603050405020304" pitchFamily="34" charset="-120"/>
                            </a:rPr>
                            <a:t>陶弘景《答谢中书书》</a:t>
                          </a:r>
                          <a:r>
                            <a:rPr lang="en-US" altLang="zh-CN" sz="1800" b="0" i="0" dirty="0">
                              <a:solidFill>
                                <a:srgbClr val="000000"/>
                              </a:solidFill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宋体" panose="02010600030101010101" pitchFamily="34" charset="-120"/>
                            </a:rPr>
                            <a:t> </a:t>
                          </a:r>
                          <a:r>
                            <a:rPr lang="en-US" altLang="zh-CN" sz="1800" b="1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楷体" panose="02010609060101010101" pitchFamily="34" charset="-122"/>
                              <a:cs typeface="Times New Roman" panose="02020603050405020304" pitchFamily="34" charset="-120"/>
                            </a:rPr>
                            <a:t>［南朝］</a:t>
                          </a:r>
                          <a:r>
                            <a:rPr lang="en-US" altLang="zh-CN" sz="18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楷体" panose="02010609060101010101" pitchFamily="34" charset="-122"/>
                              <a:cs typeface="Times New Roman" panose="02020603050405020304" pitchFamily="34" charset="-120"/>
                            </a:rPr>
                            <a:t>吴均</a:t>
                          </a:r>
                          <a:r>
                            <a:rPr lang="en-US" altLang="zh-CN" sz="1800" b="0" i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楷体" panose="02010609060101010101" pitchFamily="34" charset="-122"/>
                              <a:cs typeface="Times New Roman" panose="02020603050405020304" pitchFamily="34" charset="-120"/>
                            </a:rPr>
                            <a:t>《与朱元思</a:t>
                          </a:r>
                          <a:endParaRPr lang="en-US" altLang="zh-CN" sz="1800" b="0" i="0">
                            <a:solidFill>
                              <a:srgbClr val="000000"/>
                            </a:solidFill>
                            <a:latin typeface="Times New Roman" panose="02020603050405020304" pitchFamily="34" charset="0"/>
                            <a:ea typeface="楷体" panose="02010609060101010101" pitchFamily="34" charset="-122"/>
                            <a:cs typeface="Times New Roman" panose="02020603050405020304" pitchFamily="34" charset="-120"/>
                          </a:endParaRPr>
                        </a:p>
                        <a:p>
                          <a:pPr marL="0" lvl="0" indent="0" algn="l" latinLnBrk="1" hangingPunct="0">
                            <a:lnSpc>
                              <a:spcPts val="2400"/>
                            </a:lnSpc>
                          </a:pPr>
                          <a:r>
                            <a:rPr lang="en-US" altLang="zh-CN" sz="1800" b="0" i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楷体" panose="02010609060101010101" pitchFamily="34" charset="-122"/>
                              <a:cs typeface="Times New Roman" panose="02020603050405020304" pitchFamily="34" charset="-120"/>
                            </a:rPr>
                            <a:t>书</a:t>
                          </a:r>
                          <a:r>
                            <a:rPr lang="en-US" altLang="zh-CN" sz="18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楷体" panose="02010609060101010101" pitchFamily="34" charset="-122"/>
                              <a:cs typeface="Times New Roman" panose="02020603050405020304" pitchFamily="34" charset="-120"/>
                            </a:rPr>
                            <a:t>》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3688080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4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楷体" panose="02010609060101010101" pitchFamily="34" charset="-122"/>
                              <a:cs typeface="Times New Roman" panose="02020603050405020304" pitchFamily="34" charset="-120"/>
                            </a:rPr>
                            <a:t>唐宋时期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1"/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</p:spTree>
  </p:cSld>
  <p:clrMapOvr>
    <a:masterClrMapping/>
  </p:clrMapOvr>
  <p:transition>
    <p:split dir="in"/>
  </p:transition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1" name="QM_8_BD.97_2#3ab10f021?colgroup=4,43&amp;vcp=1&amp;pid=734b00817&amp;color=0,0,0&amp;vtp=1&amp;bt=1&amp;bbb=1&amp;hb=1"/>
              <p:cNvGraphicFramePr>
                <a:graphicFrameLocks noGrp="1"/>
              </p:cNvGraphicFramePr>
              <p:nvPr/>
            </p:nvGraphicFramePr>
            <p:xfrm>
              <a:off x="502920" y="896112"/>
              <a:ext cx="11155680" cy="5556949"/>
            </p:xfrm>
            <a:graphic>
              <a:graphicData uri="http://schemas.openxmlformats.org/drawingml/2006/table">
                <a:tbl>
                  <a:tblPr/>
                  <a:tblGrid>
                    <a:gridCol w="1161288"/>
                    <a:gridCol w="9994392"/>
                  </a:tblGrid>
                  <a:tr h="369507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1" i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楷体" panose="02010609060101010101" pitchFamily="34" charset="-122"/>
                              <a:cs typeface="Times New Roman" panose="02020603050405020304" pitchFamily="34" charset="-120"/>
                            </a:rPr>
                            <a:t>时</a:t>
                          </a:r>
                          <a:r>
                            <a:rPr lang="en-US" altLang="zh-CN" sz="1800" b="1" i="0">
                              <a:solidFill>
                                <a:srgbClr val="000000"/>
                              </a:solidFill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宋体" panose="02010600030101010101" pitchFamily="34" charset="-120"/>
                            </a:rPr>
                            <a:t> </a:t>
                          </a:r>
                          <a:r>
                            <a:rPr lang="en-US" altLang="zh-CN" sz="1800" b="1" i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楷体" panose="02010609060101010101" pitchFamily="34" charset="-122"/>
                              <a:cs typeface="Times New Roman" panose="02020603050405020304" pitchFamily="34" charset="-120"/>
                            </a:rPr>
                            <a:t>代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1" i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楷体" panose="02010609060101010101" pitchFamily="34" charset="-122"/>
                              <a:cs typeface="Times New Roman" panose="02020603050405020304" pitchFamily="34" charset="-120"/>
                            </a:rPr>
                            <a:t>山水作品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5187442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楷体" panose="02010609060101010101" pitchFamily="34" charset="-122"/>
                              <a:cs typeface="Times New Roman" panose="02020603050405020304" pitchFamily="34" charset="-120"/>
                            </a:rPr>
                            <a:t>明清时期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indent="0" algn="l" latinLnBrk="1" hangingPunct="0">
                            <a:lnSpc>
                              <a:spcPts val="29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楷体" panose="02010609060101010101" pitchFamily="34" charset="-122"/>
                              <a:cs typeface="Times New Roman" panose="02020603050405020304" pitchFamily="34" charset="-120"/>
                            </a:rPr>
                            <a:t>课内材料：</a:t>
                          </a:r>
                          <a:r>
                            <a:rPr lang="en-US" altLang="zh-CN" sz="1800" b="1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楷体" panose="02010609060101010101" pitchFamily="34" charset="-122"/>
                              <a:cs typeface="Times New Roman" panose="02020603050405020304" pitchFamily="34" charset="-120"/>
                            </a:rPr>
                            <a:t>［明］</a:t>
                          </a:r>
                          <a:r>
                            <a:rPr lang="en-US" altLang="zh-CN" sz="18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楷体" panose="02010609060101010101" pitchFamily="34" charset="-122"/>
                              <a:cs typeface="Times New Roman" panose="02020603050405020304" pitchFamily="34" charset="-120"/>
                            </a:rPr>
                            <a:t>张岱《湖心亭看雪》</a:t>
                          </a:r>
                          <a:endParaRPr lang="en-US" altLang="zh-CN" sz="1200" dirty="0"/>
                        </a:p>
                        <a:p>
                          <a:pPr marL="0" indent="0" algn="l" latinLnBrk="1" hangingPunct="0">
                            <a:lnSpc>
                              <a:spcPts val="2900"/>
                            </a:lnSpc>
                          </a:pPr>
                          <a:r>
                            <a:rPr lang="en-US" altLang="zh-CN" sz="1800" b="0" i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楷体" panose="02010609060101010101" pitchFamily="34" charset="-122"/>
                              <a:cs typeface="Times New Roman" panose="02020603050405020304" pitchFamily="34" charset="-120"/>
                            </a:rPr>
                            <a:t>课外材料</a:t>
                          </a:r>
                          <a:r>
                            <a:rPr lang="en-US" altLang="zh-CN" sz="18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楷体" panose="02010609060101010101" pitchFamily="34" charset="-122"/>
                              <a:cs typeface="Times New Roman" panose="02020603050405020304" pitchFamily="34" charset="-120"/>
                            </a:rPr>
                            <a:t>：</a:t>
                          </a:r>
                          <a:endParaRPr lang="en-US" altLang="zh-CN" sz="1200" dirty="0"/>
                        </a:p>
                        <a:p>
                          <a:pPr marL="0" indent="0" algn="ctr" latinLnBrk="1" hangingPunct="0">
                            <a:lnSpc>
                              <a:spcPts val="2900"/>
                            </a:lnSpc>
                          </a:pPr>
                          <a:r>
                            <a:rPr lang="en-US" altLang="zh-CN" sz="1800" b="1" i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楷体" panose="02010609060101010101" pitchFamily="34" charset="-122"/>
                              <a:cs typeface="Times New Roman" panose="02020603050405020304" pitchFamily="34" charset="-120"/>
                            </a:rPr>
                            <a:t>［</a:t>
                          </a:r>
                          <a:r>
                            <a:rPr lang="en-US" altLang="zh-CN" sz="1800" b="1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楷体" panose="02010609060101010101" pitchFamily="34" charset="-122"/>
                              <a:cs typeface="Times New Roman" panose="02020603050405020304" pitchFamily="34" charset="-120"/>
                            </a:rPr>
                            <a:t>明］</a:t>
                          </a:r>
                          <a:r>
                            <a:rPr lang="en-US" altLang="zh-CN" sz="18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楷体" panose="02010609060101010101" pitchFamily="34" charset="-122"/>
                              <a:cs typeface="Times New Roman" panose="02020603050405020304" pitchFamily="34" charset="-120"/>
                            </a:rPr>
                            <a:t>袁宏道《满井游记》</a:t>
                          </a:r>
                          <a:endParaRPr lang="en-US" altLang="zh-CN" sz="1200" dirty="0"/>
                        </a:p>
                        <a:p>
                          <a:pPr marL="0" indent="0" algn="l" latinLnBrk="1" hangingPunct="0">
                            <a:lnSpc>
                              <a:spcPts val="2900"/>
                            </a:lnSpc>
                          </a:pPr>
                          <a:r>
                            <a:rPr lang="en-US" altLang="zh-CN" sz="1800" b="0" i="0" u="none">
                              <a:solidFill>
                                <a:srgbClr val="000000"/>
                              </a:solidFill>
                              <a:latin typeface="宋体" panose="02010600030101010101" pitchFamily="2" charset="-122"/>
                              <a:ea typeface="楷体" panose="02010609060101010101" pitchFamily="34" charset="-122"/>
                              <a:cs typeface="Times New Roman" panose="02020603050405020304" pitchFamily="34" charset="-120"/>
                            </a:rPr>
                            <a:t>    </a:t>
                          </a:r>
                          <a:r>
                            <a:rPr lang="en-US" altLang="zh-CN" sz="1800" b="0" i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楷体" panose="02010609060101010101" pitchFamily="34" charset="-122"/>
                              <a:cs typeface="Times New Roman" panose="02020603050405020304" pitchFamily="34" charset="-120"/>
                            </a:rPr>
                            <a:t>燕地寒</a:t>
                          </a:r>
                          <a:r>
                            <a:rPr lang="en-US" altLang="zh-CN" sz="1800" b="0" i="0" spc="-10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楷体" panose="02010609060101010101" pitchFamily="34" charset="-122"/>
                              <a:cs typeface="Times New Roman" panose="02020603050405020304" pitchFamily="34" charset="-120"/>
                            </a:rPr>
                            <a:t>，</a:t>
                          </a:r>
                          <a:r>
                            <a:rPr lang="en-US" altLang="zh-CN" sz="18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楷体" panose="02010609060101010101" pitchFamily="34" charset="-122"/>
                              <a:cs typeface="Times New Roman" panose="02020603050405020304" pitchFamily="34" charset="-120"/>
                            </a:rPr>
                            <a:t>花朝节后</a:t>
                          </a:r>
                          <a:r>
                            <a:rPr lang="en-US" altLang="zh-CN" sz="1800" b="0" i="0" spc="-10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楷体" panose="02010609060101010101" pitchFamily="34" charset="-122"/>
                              <a:cs typeface="Times New Roman" panose="02020603050405020304" pitchFamily="34" charset="-120"/>
                            </a:rPr>
                            <a:t>，</a:t>
                          </a:r>
                          <a:r>
                            <a:rPr lang="en-US" altLang="zh-CN" sz="1800" b="0" i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楷体" panose="02010609060101010101" pitchFamily="34" charset="-122"/>
                              <a:cs typeface="Times New Roman" panose="02020603050405020304" pitchFamily="34" charset="-120"/>
                            </a:rPr>
                            <a:t>馀寒犹厉</a:t>
                          </a:r>
                          <a:r>
                            <a:rPr lang="en-US" altLang="zh-CN" sz="1800" b="0" i="0" spc="-10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楷体" panose="02010609060101010101" pitchFamily="34" charset="-122"/>
                              <a:cs typeface="Times New Roman" panose="02020603050405020304" pitchFamily="34" charset="-120"/>
                            </a:rPr>
                            <a:t>。</a:t>
                          </a:r>
                          <a:r>
                            <a:rPr lang="en-US" altLang="zh-CN" sz="1800" b="0" i="0" u="wavy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楷体" panose="02010609060101010101" pitchFamily="34" charset="-122"/>
                              <a:cs typeface="Times New Roman" panose="02020603050405020304" pitchFamily="34" charset="-120"/>
                            </a:rPr>
                            <a:t>冻风时作作则飞沙走砾局促一室之内欲出不得</a:t>
                          </a:r>
                          <a:r>
                            <a:rPr lang="en-US" altLang="zh-CN" sz="1800" b="0" i="0" spc="-10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楷体" panose="02010609060101010101" pitchFamily="34" charset="-122"/>
                              <a:cs typeface="Times New Roman" panose="02020603050405020304" pitchFamily="34" charset="-120"/>
                            </a:rPr>
                            <a:t>。</a:t>
                          </a:r>
                          <a:r>
                            <a:rPr lang="en-US" altLang="zh-CN" sz="1800" b="0" i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楷体" panose="02010609060101010101" pitchFamily="34" charset="-122"/>
                              <a:cs typeface="Times New Roman" panose="02020603050405020304" pitchFamily="34" charset="-120"/>
                            </a:rPr>
                            <a:t>每冒风驰行</a:t>
                          </a:r>
                          <a:r>
                            <a:rPr lang="en-US" altLang="zh-CN" sz="1800" b="0" i="0" spc="-10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楷体" panose="02010609060101010101" pitchFamily="34" charset="-122"/>
                              <a:cs typeface="Times New Roman" panose="02020603050405020304" pitchFamily="34" charset="-120"/>
                            </a:rPr>
                            <a:t>，</a:t>
                          </a:r>
                          <a:endParaRPr lang="en-US" altLang="zh-CN" sz="1800" b="0" i="0" spc="-100">
                            <a:solidFill>
                              <a:srgbClr val="000000"/>
                            </a:solidFill>
                            <a:latin typeface="Times New Roman" panose="02020603050405020304" pitchFamily="34" charset="0"/>
                            <a:ea typeface="楷体" panose="02010609060101010101" pitchFamily="34" charset="-122"/>
                            <a:cs typeface="Times New Roman" panose="02020603050405020304" pitchFamily="34" charset="-120"/>
                          </a:endParaRPr>
                        </a:p>
                        <a:p>
                          <a:pPr marL="0" indent="0" algn="l" latinLnBrk="1" hangingPunct="0">
                            <a:lnSpc>
                              <a:spcPts val="2900"/>
                            </a:lnSpc>
                          </a:pPr>
                          <a:r>
                            <a:rPr lang="en-US" altLang="zh-CN" sz="1800" b="0" i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楷体" panose="02010609060101010101" pitchFamily="34" charset="-122"/>
                              <a:cs typeface="Times New Roman" panose="02020603050405020304" pitchFamily="34" charset="-120"/>
                            </a:rPr>
                            <a:t>未百步辄返</a:t>
                          </a:r>
                          <a:r>
                            <a:rPr lang="en-US" altLang="zh-CN" sz="1800" b="0" i="0" spc="-10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楷体" panose="02010609060101010101" pitchFamily="34" charset="-122"/>
                              <a:cs typeface="Times New Roman" panose="02020603050405020304" pitchFamily="34" charset="-120"/>
                            </a:rPr>
                            <a:t>。</a:t>
                          </a:r>
                          <a:endParaRPr lang="en-US" altLang="zh-CN" sz="1200" spc="-100" dirty="0"/>
                        </a:p>
                        <a:p>
                          <a:pPr marL="0" indent="0" algn="l" latinLnBrk="1" hangingPunct="0">
                            <a:lnSpc>
                              <a:spcPts val="2900"/>
                            </a:lnSpc>
                          </a:pPr>
                          <a:r>
                            <a:rPr lang="en-US" altLang="zh-CN" sz="1800" b="0" i="0" u="none">
                              <a:solidFill>
                                <a:srgbClr val="000000"/>
                              </a:solidFill>
                              <a:latin typeface="宋体" panose="02010600030101010101" pitchFamily="2" charset="-122"/>
                              <a:ea typeface="楷体" panose="02010609060101010101" pitchFamily="34" charset="-122"/>
                              <a:cs typeface="Times New Roman" panose="02020603050405020304" pitchFamily="34" charset="-120"/>
                            </a:rPr>
                            <a:t>    </a:t>
                          </a:r>
                          <a:r>
                            <a:rPr lang="en-US" altLang="zh-CN" sz="1800" b="0" i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楷体" panose="02010609060101010101" pitchFamily="34" charset="-122"/>
                              <a:cs typeface="Times New Roman" panose="02020603050405020304" pitchFamily="34" charset="-120"/>
                            </a:rPr>
                            <a:t>廿二日天稍和</a:t>
                          </a:r>
                          <a:r>
                            <a:rPr lang="en-US" altLang="zh-CN" sz="1800" b="0" i="0" spc="-10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楷体" panose="02010609060101010101" pitchFamily="34" charset="-122"/>
                              <a:cs typeface="Times New Roman" panose="02020603050405020304" pitchFamily="34" charset="-120"/>
                            </a:rPr>
                            <a:t>，</a:t>
                          </a:r>
                          <a:r>
                            <a:rPr lang="en-US" altLang="zh-CN" sz="18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楷体" panose="02010609060101010101" pitchFamily="34" charset="-122"/>
                              <a:cs typeface="Times New Roman" panose="02020603050405020304" pitchFamily="34" charset="-120"/>
                            </a:rPr>
                            <a:t>偕数友出东直</a:t>
                          </a:r>
                          <a:r>
                            <a:rPr lang="en-US" altLang="zh-CN" sz="1800" b="0" i="0" spc="-10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楷体" panose="02010609060101010101" pitchFamily="34" charset="-122"/>
                              <a:cs typeface="Times New Roman" panose="02020603050405020304" pitchFamily="34" charset="-120"/>
                            </a:rPr>
                            <a:t>，</a:t>
                          </a:r>
                          <a:r>
                            <a:rPr lang="en-US" altLang="zh-CN" sz="18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楷体" panose="02010609060101010101" pitchFamily="34" charset="-122"/>
                              <a:cs typeface="Times New Roman" panose="02020603050405020304" pitchFamily="34" charset="-120"/>
                            </a:rPr>
                            <a:t>至满井</a:t>
                          </a:r>
                          <a:r>
                            <a:rPr lang="en-US" altLang="zh-CN" sz="1800" b="0" i="0" spc="-10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楷体" panose="02010609060101010101" pitchFamily="34" charset="-122"/>
                              <a:cs typeface="Times New Roman" panose="02020603050405020304" pitchFamily="34" charset="-120"/>
                            </a:rPr>
                            <a:t>。</a:t>
                          </a:r>
                          <a:r>
                            <a:rPr lang="en-US" altLang="zh-CN" sz="1800" b="0" i="0" dirty="0">
                              <a:solidFill>
                                <a:srgbClr val="000000"/>
                              </a:solidFill>
                              <a:latin typeface="宋体" panose="02010600030101010101" pitchFamily="2" charset="-122"/>
                              <a:ea typeface="楷体" panose="02010609060101010101" pitchFamily="34" charset="-122"/>
                              <a:cs typeface="Times New Roman" panose="02020603050405020304" pitchFamily="34" charset="-120"/>
                            </a:rPr>
                            <a:t>……</a:t>
                          </a:r>
                          <a:r>
                            <a:rPr lang="en-US" altLang="zh-CN" sz="18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楷体" panose="02010609060101010101" pitchFamily="34" charset="-122"/>
                              <a:cs typeface="Times New Roman" panose="02020603050405020304" pitchFamily="34" charset="-120"/>
                            </a:rPr>
                            <a:t>山峦为晴雪所洗</a:t>
                          </a:r>
                          <a:r>
                            <a:rPr lang="en-US" altLang="zh-CN" sz="1800" b="0" i="0" spc="-10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楷体" panose="02010609060101010101" pitchFamily="34" charset="-122"/>
                              <a:cs typeface="Times New Roman" panose="02020603050405020304" pitchFamily="34" charset="-120"/>
                            </a:rPr>
                            <a:t>，</a:t>
                          </a:r>
                          <a:r>
                            <a:rPr lang="en-US" altLang="zh-CN" sz="18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楷体" panose="02010609060101010101" pitchFamily="34" charset="-122"/>
                              <a:cs typeface="Times New Roman" panose="02020603050405020304" pitchFamily="34" charset="-120"/>
                            </a:rPr>
                            <a:t>娟然如拭</a:t>
                          </a:r>
                          <a:r>
                            <a:rPr lang="en-US" altLang="zh-CN" sz="1800" b="0" i="0" spc="-10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楷体" panose="02010609060101010101" pitchFamily="34" charset="-122"/>
                              <a:cs typeface="Times New Roman" panose="02020603050405020304" pitchFamily="34" charset="-120"/>
                            </a:rPr>
                            <a:t>，</a:t>
                          </a:r>
                          <a:r>
                            <a:rPr lang="en-US" altLang="zh-CN" sz="18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楷体" panose="02010609060101010101" pitchFamily="34" charset="-122"/>
                              <a:cs typeface="Times New Roman" panose="02020603050405020304" pitchFamily="34" charset="-120"/>
                            </a:rPr>
                            <a:t>鲜妍明媚</a:t>
                          </a:r>
                          <a:r>
                            <a:rPr lang="en-US" altLang="zh-CN" sz="1800" b="0" i="0" spc="-10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楷体" panose="02010609060101010101" pitchFamily="34" charset="-122"/>
                              <a:cs typeface="Times New Roman" panose="02020603050405020304" pitchFamily="34" charset="-120"/>
                            </a:rPr>
                            <a:t>，</a:t>
                          </a:r>
                          <a:r>
                            <a:rPr lang="en-US" altLang="zh-CN" sz="1800" b="0" i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楷体" panose="02010609060101010101" pitchFamily="34" charset="-122"/>
                              <a:cs typeface="Times New Roman" panose="02020603050405020304" pitchFamily="34" charset="-120"/>
                            </a:rPr>
                            <a:t>如倩女</a:t>
                          </a:r>
                          <a:endParaRPr lang="en-US" altLang="zh-CN" sz="1800" b="0" i="0">
                            <a:solidFill>
                              <a:srgbClr val="000000"/>
                            </a:solidFill>
                            <a:latin typeface="Times New Roman" panose="02020603050405020304" pitchFamily="34" charset="0"/>
                            <a:ea typeface="楷体" panose="02010609060101010101" pitchFamily="34" charset="-122"/>
                            <a:cs typeface="Times New Roman" panose="02020603050405020304" pitchFamily="34" charset="-120"/>
                          </a:endParaRPr>
                        </a:p>
                        <a:p>
                          <a:pPr marL="0" indent="0" algn="l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1800" b="0" i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楷体" panose="02010609060101010101" pitchFamily="34" charset="-122"/>
                              <a:cs typeface="Times New Roman" panose="02020603050405020304" pitchFamily="34" charset="-120"/>
                            </a:rPr>
                            <a:t>之</a:t>
                          </a:r>
                          <a:r>
                            <a:rPr lang="en-US" altLang="zh-CN" sz="1800" b="0" i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楷体" panose="02010609060101010101" pitchFamily="34" charset="-122"/>
                              <a:cs typeface="Times New Roman" panose="02020603050405020304" pitchFamily="34" charset="-120"/>
                            </a:rPr>
                            <a:t>𫖃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en-US" altLang="zh-CN" sz="18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楷体" panose="02010609060101010101" pitchFamily="34" charset="-122"/>
                                      <a:cs typeface="Times New Roman" panose="02020603050405020304" pitchFamily="34" charset="-120"/>
                                    </a:rPr>
                                  </m:ctrlPr>
                                </m:sSupPr>
                                <m:e>
                                  <m:r>
                                    <a:rPr lang="en-US" altLang="zh-CN" sz="18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楷体" panose="02010609060101010101" pitchFamily="34" charset="-122"/>
                                      <a:cs typeface="Times New Roman" panose="02020603050405020304" pitchFamily="34" charset="-120"/>
                                    </a:rPr>
                                    <m:t>​</m:t>
                                  </m:r>
                                </m:e>
                                <m:sup>
                                  <m:r>
                                    <a:rPr lang="en-US" altLang="zh-CN" sz="18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楷体" panose="02010609060101010101" pitchFamily="34" charset="-122"/>
                                      <a:cs typeface="Times New Roman" panose="02020603050405020304" pitchFamily="34" charset="-120"/>
                                    </a:rPr>
                                    <m:t>①</m:t>
                                  </m:r>
                                </m:sup>
                              </m:sSup>
                            </m:oMath>
                          </a14:m>
                          <a:r>
                            <a:rPr lang="en-US" altLang="zh-CN" sz="18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楷体" panose="02010609060101010101" pitchFamily="34" charset="-122"/>
                              <a:cs typeface="Times New Roman" panose="02020603050405020304" pitchFamily="34" charset="-120"/>
                            </a:rPr>
                            <a:t>面而髻鬟之始掠也</a:t>
                          </a:r>
                          <a:r>
                            <a:rPr lang="en-US" altLang="zh-CN" sz="1800" b="0" i="0" spc="-10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楷体" panose="02010609060101010101" pitchFamily="34" charset="-122"/>
                              <a:cs typeface="Times New Roman" panose="02020603050405020304" pitchFamily="34" charset="-120"/>
                            </a:rPr>
                            <a:t>。</a:t>
                          </a:r>
                          <a:r>
                            <a:rPr lang="en-US" altLang="zh-CN" sz="18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楷体" panose="02010609060101010101" pitchFamily="34" charset="-122"/>
                              <a:cs typeface="Times New Roman" panose="02020603050405020304" pitchFamily="34" charset="-120"/>
                            </a:rPr>
                            <a:t>柳条将舒未舒</a:t>
                          </a:r>
                          <a:r>
                            <a:rPr lang="en-US" altLang="zh-CN" sz="1800" b="0" i="0" spc="-10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楷体" panose="02010609060101010101" pitchFamily="34" charset="-122"/>
                              <a:cs typeface="Times New Roman" panose="02020603050405020304" pitchFamily="34" charset="-120"/>
                            </a:rPr>
                            <a:t>，</a:t>
                          </a:r>
                          <a:r>
                            <a:rPr lang="en-US" altLang="zh-CN" sz="18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楷体" panose="02010609060101010101" pitchFamily="34" charset="-122"/>
                              <a:cs typeface="Times New Roman" panose="02020603050405020304" pitchFamily="34" charset="-120"/>
                            </a:rPr>
                            <a:t>柔梢披风</a:t>
                          </a:r>
                          <a:r>
                            <a:rPr lang="en-US" altLang="zh-CN" sz="1800" b="0" i="0" spc="-10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楷体" panose="02010609060101010101" pitchFamily="34" charset="-122"/>
                              <a:cs typeface="Times New Roman" panose="02020603050405020304" pitchFamily="34" charset="-120"/>
                            </a:rPr>
                            <a:t>，</a:t>
                          </a:r>
                          <a:r>
                            <a:rPr lang="en-US" altLang="zh-CN" sz="18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楷体" panose="02010609060101010101" pitchFamily="34" charset="-122"/>
                              <a:cs typeface="Times New Roman" panose="02020603050405020304" pitchFamily="34" charset="-120"/>
                            </a:rPr>
                            <a:t>麦田浅鬣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en-US" altLang="zh-CN" sz="18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楷体" panose="02010609060101010101" pitchFamily="34" charset="-122"/>
                                      <a:cs typeface="Times New Roman" panose="02020603050405020304" pitchFamily="34" charset="-120"/>
                                    </a:rPr>
                                  </m:ctrlPr>
                                </m:sSupPr>
                                <m:e>
                                  <m:r>
                                    <a:rPr lang="en-US" altLang="zh-CN" sz="18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楷体" panose="02010609060101010101" pitchFamily="34" charset="-122"/>
                                      <a:cs typeface="Times New Roman" panose="02020603050405020304" pitchFamily="34" charset="-120"/>
                                    </a:rPr>
                                    <m:t>​</m:t>
                                  </m:r>
                                </m:e>
                                <m:sup>
                                  <m:r>
                                    <a:rPr lang="en-US" altLang="zh-CN" sz="18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楷体" panose="02010609060101010101" pitchFamily="34" charset="-122"/>
                                      <a:cs typeface="Times New Roman" panose="02020603050405020304" pitchFamily="34" charset="-120"/>
                                    </a:rPr>
                                    <m:t>②</m:t>
                                  </m:r>
                                </m:sup>
                              </m:sSup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anose="02020603050405020304" pitchFamily="34" charset="0"/>
                              <a:ea typeface="楷体" panose="02010609060101010101" pitchFamily="34" charset="-122"/>
                              <a:cs typeface="Times New Roman" panose="02020603050405020304" pitchFamily="34" charset="-120"/>
                            </a:rPr>
                            <a:t> </a:t>
                          </a:r>
                          <a:r>
                            <a:rPr lang="en-US" altLang="zh-CN" sz="18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楷体" panose="02010609060101010101" pitchFamily="34" charset="-122"/>
                              <a:cs typeface="Times New Roman" panose="02020603050405020304" pitchFamily="34" charset="-120"/>
                            </a:rPr>
                            <a:t>寸许</a:t>
                          </a:r>
                          <a:r>
                            <a:rPr lang="en-US" altLang="zh-CN" sz="1800" b="0" i="0" spc="-10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楷体" panose="02010609060101010101" pitchFamily="34" charset="-122"/>
                              <a:cs typeface="Times New Roman" panose="02020603050405020304" pitchFamily="34" charset="-120"/>
                            </a:rPr>
                            <a:t>。</a:t>
                          </a:r>
                          <a:r>
                            <a:rPr lang="en-US" altLang="zh-CN" sz="18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楷体" panose="02010609060101010101" pitchFamily="34" charset="-122"/>
                              <a:cs typeface="Times New Roman" panose="02020603050405020304" pitchFamily="34" charset="-120"/>
                            </a:rPr>
                            <a:t>游人虽未盛</a:t>
                          </a:r>
                          <a:r>
                            <a:rPr lang="en-US" altLang="zh-CN" sz="1800" b="0" i="0" spc="-10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楷体" panose="02010609060101010101" pitchFamily="34" charset="-122"/>
                              <a:cs typeface="Times New Roman" panose="02020603050405020304" pitchFamily="34" charset="-120"/>
                            </a:rPr>
                            <a:t>，</a:t>
                          </a:r>
                          <a:r>
                            <a:rPr lang="en-US" altLang="zh-CN" sz="1800" b="0" i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楷体" panose="02010609060101010101" pitchFamily="34" charset="-122"/>
                              <a:cs typeface="Times New Roman" panose="02020603050405020304" pitchFamily="34" charset="-120"/>
                            </a:rPr>
                            <a:t>泉而茗者</a:t>
                          </a:r>
                          <a:r>
                            <a:rPr lang="en-US" altLang="zh-CN" sz="1800" b="0" i="0" spc="-10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楷体" panose="02010609060101010101" pitchFamily="34" charset="-122"/>
                              <a:cs typeface="Times New Roman" panose="02020603050405020304" pitchFamily="34" charset="-120"/>
                            </a:rPr>
                            <a:t>，</a:t>
                          </a:r>
                          <a:endParaRPr lang="en-US" altLang="zh-CN" sz="1800" b="0" i="0" spc="-100">
                            <a:solidFill>
                              <a:srgbClr val="000000"/>
                            </a:solidFill>
                            <a:latin typeface="Times New Roman" panose="02020603050405020304" pitchFamily="34" charset="0"/>
                            <a:ea typeface="楷体" panose="02010609060101010101" pitchFamily="34" charset="-122"/>
                            <a:cs typeface="Times New Roman" panose="02020603050405020304" pitchFamily="34" charset="-120"/>
                          </a:endParaRPr>
                        </a:p>
                        <a:p>
                          <a:pPr marL="0" indent="0" algn="l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1800" b="0" i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楷体" panose="02010609060101010101" pitchFamily="34" charset="-122"/>
                              <a:cs typeface="Times New Roman" panose="02020603050405020304" pitchFamily="34" charset="-120"/>
                            </a:rPr>
                            <a:t>罍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en-US" altLang="zh-CN" sz="18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楷体" panose="02010609060101010101" pitchFamily="34" charset="-122"/>
                                      <a:cs typeface="Times New Roman" panose="02020603050405020304" pitchFamily="34" charset="-120"/>
                                    </a:rPr>
                                  </m:ctrlPr>
                                </m:sSupPr>
                                <m:e>
                                  <m:r>
                                    <a:rPr lang="en-US" altLang="zh-CN" sz="18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楷体" panose="02010609060101010101" pitchFamily="34" charset="-122"/>
                                      <a:cs typeface="Times New Roman" panose="02020603050405020304" pitchFamily="34" charset="-120"/>
                                    </a:rPr>
                                    <m:t>​</m:t>
                                  </m:r>
                                </m:e>
                                <m:sup>
                                  <m:r>
                                    <a:rPr lang="en-US" altLang="zh-CN" sz="18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楷体" panose="02010609060101010101" pitchFamily="34" charset="-122"/>
                                      <a:cs typeface="Times New Roman" panose="02020603050405020304" pitchFamily="34" charset="-120"/>
                                    </a:rPr>
                                    <m:t>③</m:t>
                                  </m:r>
                                </m:sup>
                              </m:sSup>
                            </m:oMath>
                          </a14:m>
                          <a:r>
                            <a:rPr lang="en-US" altLang="zh-CN" sz="18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楷体" panose="02010609060101010101" pitchFamily="34" charset="-122"/>
                              <a:cs typeface="Times New Roman" panose="02020603050405020304" pitchFamily="34" charset="-120"/>
                            </a:rPr>
                            <a:t>而歌者</a:t>
                          </a:r>
                          <a:r>
                            <a:rPr lang="en-US" altLang="zh-CN" sz="1800" b="0" i="0" spc="-10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楷体" panose="02010609060101010101" pitchFamily="34" charset="-122"/>
                              <a:cs typeface="Times New Roman" panose="02020603050405020304" pitchFamily="34" charset="-120"/>
                            </a:rPr>
                            <a:t>，</a:t>
                          </a:r>
                          <a:r>
                            <a:rPr lang="en-US" altLang="zh-CN" sz="18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楷体" panose="02010609060101010101" pitchFamily="34" charset="-122"/>
                              <a:cs typeface="Times New Roman" panose="02020603050405020304" pitchFamily="34" charset="-120"/>
                            </a:rPr>
                            <a:t>红装而蹇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en-US" altLang="zh-CN" sz="18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楷体" panose="02010609060101010101" pitchFamily="34" charset="-122"/>
                                      <a:cs typeface="Times New Roman" panose="02020603050405020304" pitchFamily="34" charset="-120"/>
                                    </a:rPr>
                                  </m:ctrlPr>
                                </m:sSupPr>
                                <m:e>
                                  <m:r>
                                    <a:rPr lang="en-US" altLang="zh-CN" sz="18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楷体" panose="02010609060101010101" pitchFamily="34" charset="-122"/>
                                      <a:cs typeface="Times New Roman" panose="02020603050405020304" pitchFamily="34" charset="-120"/>
                                    </a:rPr>
                                    <m:t>​</m:t>
                                  </m:r>
                                </m:e>
                                <m:sup>
                                  <m:r>
                                    <a:rPr lang="en-US" altLang="zh-CN" sz="18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楷体" panose="02010609060101010101" pitchFamily="34" charset="-122"/>
                                      <a:cs typeface="Times New Roman" panose="02020603050405020304" pitchFamily="34" charset="-120"/>
                                    </a:rPr>
                                    <m:t>④</m:t>
                                  </m:r>
                                </m:sup>
                              </m:sSup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anose="02020603050405020304" pitchFamily="34" charset="0"/>
                              <a:ea typeface="楷体" panose="02010609060101010101" pitchFamily="34" charset="-122"/>
                              <a:cs typeface="Times New Roman" panose="02020603050405020304" pitchFamily="34" charset="-120"/>
                            </a:rPr>
                            <a:t> </a:t>
                          </a:r>
                          <a:r>
                            <a:rPr lang="en-US" altLang="zh-CN" sz="18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楷体" panose="02010609060101010101" pitchFamily="34" charset="-122"/>
                              <a:cs typeface="Times New Roman" panose="02020603050405020304" pitchFamily="34" charset="-120"/>
                            </a:rPr>
                            <a:t>者</a:t>
                          </a:r>
                          <a:r>
                            <a:rPr lang="en-US" altLang="zh-CN" sz="1800" b="0" i="0" spc="-10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楷体" panose="02010609060101010101" pitchFamily="34" charset="-122"/>
                              <a:cs typeface="Times New Roman" panose="02020603050405020304" pitchFamily="34" charset="-120"/>
                            </a:rPr>
                            <a:t>，</a:t>
                          </a:r>
                          <a:r>
                            <a:rPr lang="en-US" altLang="zh-CN" sz="18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楷体" panose="02010609060101010101" pitchFamily="34" charset="-122"/>
                              <a:cs typeface="Times New Roman" panose="02020603050405020304" pitchFamily="34" charset="-120"/>
                            </a:rPr>
                            <a:t>亦时时有</a:t>
                          </a:r>
                          <a:r>
                            <a:rPr lang="en-US" altLang="zh-CN" sz="1800" b="0" i="0" spc="-10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楷体" panose="02010609060101010101" pitchFamily="34" charset="-122"/>
                              <a:cs typeface="Times New Roman" panose="02020603050405020304" pitchFamily="34" charset="-120"/>
                            </a:rPr>
                            <a:t>。</a:t>
                          </a:r>
                          <a:r>
                            <a:rPr lang="en-US" altLang="zh-CN" sz="18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楷体" panose="02010609060101010101" pitchFamily="34" charset="-122"/>
                              <a:cs typeface="Times New Roman" panose="02020603050405020304" pitchFamily="34" charset="-120"/>
                            </a:rPr>
                            <a:t>风力虽尚劲</a:t>
                          </a:r>
                          <a:r>
                            <a:rPr lang="en-US" altLang="zh-CN" sz="1800" b="0" i="0" spc="-10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楷体" panose="02010609060101010101" pitchFamily="34" charset="-122"/>
                              <a:cs typeface="Times New Roman" panose="02020603050405020304" pitchFamily="34" charset="-120"/>
                            </a:rPr>
                            <a:t>，</a:t>
                          </a:r>
                          <a:r>
                            <a:rPr lang="en-US" altLang="zh-CN" sz="18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楷体" panose="02010609060101010101" pitchFamily="34" charset="-122"/>
                              <a:cs typeface="Times New Roman" panose="02020603050405020304" pitchFamily="34" charset="-120"/>
                            </a:rPr>
                            <a:t>然徒步则汗出浃背</a:t>
                          </a:r>
                          <a:r>
                            <a:rPr lang="en-US" altLang="zh-CN" sz="1800" b="0" i="0" spc="-10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楷体" panose="02010609060101010101" pitchFamily="34" charset="-122"/>
                              <a:cs typeface="Times New Roman" panose="02020603050405020304" pitchFamily="34" charset="-120"/>
                            </a:rPr>
                            <a:t>。</a:t>
                          </a:r>
                          <a:r>
                            <a:rPr lang="en-US" altLang="zh-CN" sz="18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楷体" panose="02010609060101010101" pitchFamily="34" charset="-122"/>
                              <a:cs typeface="Times New Roman" panose="02020603050405020304" pitchFamily="34" charset="-120"/>
                            </a:rPr>
                            <a:t>凡曝沙之鸟</a:t>
                          </a:r>
                          <a:r>
                            <a:rPr lang="en-US" altLang="zh-CN" sz="1800" b="0" i="0" spc="-10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楷体" panose="02010609060101010101" pitchFamily="34" charset="-122"/>
                              <a:cs typeface="Times New Roman" panose="02020603050405020304" pitchFamily="34" charset="-120"/>
                            </a:rPr>
                            <a:t>、</a:t>
                          </a:r>
                          <a:r>
                            <a:rPr lang="en-US" altLang="zh-CN" sz="1800" b="0" i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楷体" panose="02010609060101010101" pitchFamily="34" charset="-122"/>
                              <a:cs typeface="Times New Roman" panose="02020603050405020304" pitchFamily="34" charset="-120"/>
                            </a:rPr>
                            <a:t>呷浪之</a:t>
                          </a:r>
                          <a:endParaRPr lang="en-US" altLang="zh-CN" sz="1800" b="0" i="0">
                            <a:solidFill>
                              <a:srgbClr val="000000"/>
                            </a:solidFill>
                            <a:latin typeface="Times New Roman" panose="02020603050405020304" pitchFamily="34" charset="0"/>
                            <a:ea typeface="楷体" panose="02010609060101010101" pitchFamily="34" charset="-122"/>
                            <a:cs typeface="Times New Roman" panose="02020603050405020304" pitchFamily="34" charset="-120"/>
                          </a:endParaRPr>
                        </a:p>
                        <a:p>
                          <a:pPr marL="0" indent="0" algn="l" latinLnBrk="1" hangingPunct="0">
                            <a:lnSpc>
                              <a:spcPts val="2900"/>
                            </a:lnSpc>
                          </a:pPr>
                          <a:r>
                            <a:rPr lang="en-US" altLang="zh-CN" sz="1800" b="0" i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楷体" panose="02010609060101010101" pitchFamily="34" charset="-122"/>
                              <a:cs typeface="Times New Roman" panose="02020603050405020304" pitchFamily="34" charset="-120"/>
                            </a:rPr>
                            <a:t>鳞</a:t>
                          </a:r>
                          <a:r>
                            <a:rPr lang="en-US" altLang="zh-CN" sz="1800" b="0" i="0" spc="-10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楷体" panose="02010609060101010101" pitchFamily="34" charset="-122"/>
                              <a:cs typeface="Times New Roman" panose="02020603050405020304" pitchFamily="34" charset="-120"/>
                            </a:rPr>
                            <a:t>，</a:t>
                          </a:r>
                          <a:r>
                            <a:rPr lang="en-US" altLang="zh-CN" sz="18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楷体" panose="02010609060101010101" pitchFamily="34" charset="-122"/>
                              <a:cs typeface="Times New Roman" panose="02020603050405020304" pitchFamily="34" charset="-120"/>
                            </a:rPr>
                            <a:t>悠然自得</a:t>
                          </a:r>
                          <a:r>
                            <a:rPr lang="en-US" altLang="zh-CN" sz="1800" b="0" i="0" spc="-10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楷体" panose="02010609060101010101" pitchFamily="34" charset="-122"/>
                              <a:cs typeface="Times New Roman" panose="02020603050405020304" pitchFamily="34" charset="-120"/>
                            </a:rPr>
                            <a:t>，</a:t>
                          </a:r>
                          <a:r>
                            <a:rPr lang="en-US" altLang="zh-CN" sz="18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楷体" panose="02010609060101010101" pitchFamily="34" charset="-122"/>
                              <a:cs typeface="Times New Roman" panose="02020603050405020304" pitchFamily="34" charset="-120"/>
                            </a:rPr>
                            <a:t>毛羽鳞鬣之间</a:t>
                          </a:r>
                          <a:r>
                            <a:rPr lang="en-US" altLang="zh-CN" sz="1800" b="0" i="0" spc="-10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楷体" panose="02010609060101010101" pitchFamily="34" charset="-122"/>
                              <a:cs typeface="Times New Roman" panose="02020603050405020304" pitchFamily="34" charset="-120"/>
                            </a:rPr>
                            <a:t>，</a:t>
                          </a:r>
                          <a:r>
                            <a:rPr lang="en-US" altLang="zh-CN" sz="1800" b="0" i="0" dirty="0">
                              <a:solidFill>
                                <a:srgbClr val="000000"/>
                              </a:solidFill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宋体" panose="02010600030101010101" pitchFamily="34" charset="-120"/>
                            </a:rPr>
                            <a:t> </a:t>
                          </a:r>
                          <a:r>
                            <a:rPr lang="en-US" altLang="zh-CN" sz="18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楷体" panose="02010609060101010101" pitchFamily="34" charset="-122"/>
                              <a:cs typeface="Times New Roman" panose="02020603050405020304" pitchFamily="34" charset="-120"/>
                            </a:rPr>
                            <a:t>皆有喜气</a:t>
                          </a:r>
                          <a:r>
                            <a:rPr lang="en-US" altLang="zh-CN" sz="1800" b="0" i="0" spc="-10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楷体" panose="02010609060101010101" pitchFamily="34" charset="-122"/>
                              <a:cs typeface="Times New Roman" panose="02020603050405020304" pitchFamily="34" charset="-120"/>
                            </a:rPr>
                            <a:t>。</a:t>
                          </a:r>
                          <a:r>
                            <a:rPr lang="en-US" altLang="zh-CN" sz="18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楷体" panose="02010609060101010101" pitchFamily="34" charset="-122"/>
                              <a:cs typeface="Times New Roman" panose="02020603050405020304" pitchFamily="34" charset="-120"/>
                            </a:rPr>
                            <a:t>始知郊田之外未始无春</a:t>
                          </a:r>
                          <a:r>
                            <a:rPr lang="en-US" altLang="zh-CN" sz="1800" b="0" i="0" spc="-10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楷体" panose="02010609060101010101" pitchFamily="34" charset="-122"/>
                              <a:cs typeface="Times New Roman" panose="02020603050405020304" pitchFamily="34" charset="-120"/>
                            </a:rPr>
                            <a:t>，</a:t>
                          </a:r>
                          <a:r>
                            <a:rPr lang="en-US" altLang="zh-CN" sz="18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楷体" panose="02010609060101010101" pitchFamily="34" charset="-122"/>
                              <a:cs typeface="Times New Roman" panose="02020603050405020304" pitchFamily="34" charset="-120"/>
                            </a:rPr>
                            <a:t>而城居者未之知也</a:t>
                          </a:r>
                          <a:r>
                            <a:rPr lang="en-US" altLang="zh-CN" sz="1800" b="0" i="0" spc="-10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楷体" panose="02010609060101010101" pitchFamily="34" charset="-122"/>
                              <a:cs typeface="Times New Roman" panose="02020603050405020304" pitchFamily="34" charset="-120"/>
                            </a:rPr>
                            <a:t>。</a:t>
                          </a:r>
                          <a:endParaRPr lang="en-US" altLang="zh-CN" sz="1200" spc="-100" dirty="0"/>
                        </a:p>
                        <a:p>
                          <a:pPr marL="0" indent="0" algn="l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1800" b="0" i="0" u="none">
                              <a:solidFill>
                                <a:srgbClr val="000000"/>
                              </a:solidFill>
                              <a:latin typeface="宋体" panose="02010600030101010101" pitchFamily="2" charset="-122"/>
                              <a:ea typeface="楷体" panose="02010609060101010101" pitchFamily="34" charset="-122"/>
                              <a:cs typeface="Times New Roman" panose="02020603050405020304" pitchFamily="34" charset="-120"/>
                            </a:rPr>
                            <a:t>    </a:t>
                          </a:r>
                          <a:r>
                            <a:rPr lang="en-US" altLang="zh-CN" sz="1800" b="0" i="0" u="sng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楷体" panose="02010609060101010101" pitchFamily="34" charset="-122"/>
                              <a:cs typeface="Times New Roman" panose="02020603050405020304" pitchFamily="34" charset="-120"/>
                            </a:rPr>
                            <a:t>夫能不以游堕事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en-US" altLang="zh-CN" sz="1800" b="0" i="1" u="sng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楷体" panose="02010609060101010101" pitchFamily="34" charset="-122"/>
                                      <a:cs typeface="Times New Roman" panose="02020603050405020304" pitchFamily="34" charset="-120"/>
                                    </a:rPr>
                                  </m:ctrlPr>
                                </m:sSupPr>
                                <m:e>
                                  <m:r>
                                    <a:rPr lang="en-US" altLang="zh-CN" sz="1800" b="0" i="0" u="sng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楷体" panose="02010609060101010101" pitchFamily="34" charset="-122"/>
                                      <a:cs typeface="Times New Roman" panose="02020603050405020304" pitchFamily="34" charset="-120"/>
                                    </a:rPr>
                                    <m:t>​</m:t>
                                  </m:r>
                                </m:e>
                                <m:sup>
                                  <m:r>
                                    <a:rPr lang="en-US" altLang="zh-CN" sz="1800" b="0" i="0" u="sng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楷体" panose="02010609060101010101" pitchFamily="34" charset="-122"/>
                                      <a:cs typeface="Times New Roman" panose="02020603050405020304" pitchFamily="34" charset="-120"/>
                                    </a:rPr>
                                    <m:t>⑤</m:t>
                                  </m:r>
                                </m:sup>
                              </m:sSup>
                            </m:oMath>
                          </a14:m>
                          <a:r>
                            <a:rPr lang="en-US" altLang="zh-CN" sz="100" b="0" i="0" u="sng" kern="0" spc="-99900" dirty="0">
                              <a:solidFill>
                                <a:srgbClr val="FFFFFF"/>
                              </a:solidFill>
                              <a:latin typeface="Times New Roman" panose="02020603050405020304" pitchFamily="34" charset="0"/>
                              <a:ea typeface="楷体" panose="02010609060101010101" pitchFamily="34" charset="-122"/>
                              <a:cs typeface="Times New Roman" panose="02020603050405020304" pitchFamily="34" charset="-120"/>
                            </a:rPr>
                            <a:t> </a:t>
                          </a:r>
                          <a:r>
                            <a:rPr lang="en-US" altLang="zh-CN" sz="1800" b="0" i="0" u="sng" spc="-10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楷体" panose="02010609060101010101" pitchFamily="34" charset="-122"/>
                              <a:cs typeface="Times New Roman" panose="02020603050405020304" pitchFamily="34" charset="-120"/>
                            </a:rPr>
                            <a:t>，</a:t>
                          </a:r>
                          <a:r>
                            <a:rPr lang="en-US" altLang="zh-CN" sz="1800" b="0" i="0" u="sng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楷体" panose="02010609060101010101" pitchFamily="34" charset="-122"/>
                              <a:cs typeface="Times New Roman" panose="02020603050405020304" pitchFamily="34" charset="-120"/>
                            </a:rPr>
                            <a:t>而潇然于山石草木之间者</a:t>
                          </a:r>
                          <a:r>
                            <a:rPr lang="en-US" altLang="zh-CN" sz="1800" b="0" i="0" u="sng" spc="-10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楷体" panose="02010609060101010101" pitchFamily="34" charset="-122"/>
                              <a:cs typeface="Times New Roman" panose="02020603050405020304" pitchFamily="34" charset="-120"/>
                            </a:rPr>
                            <a:t>，</a:t>
                          </a:r>
                          <a:r>
                            <a:rPr lang="en-US" altLang="zh-CN" sz="1800" b="0" i="0" u="sng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楷体" panose="02010609060101010101" pitchFamily="34" charset="-122"/>
                              <a:cs typeface="Times New Roman" panose="02020603050405020304" pitchFamily="34" charset="-120"/>
                            </a:rPr>
                            <a:t>惟此官也</a:t>
                          </a:r>
                          <a:r>
                            <a:rPr lang="en-US" altLang="zh-CN" sz="1800" b="0" i="0" u="sng" spc="-10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楷体" panose="02010609060101010101" pitchFamily="34" charset="-122"/>
                              <a:cs typeface="Times New Roman" panose="02020603050405020304" pitchFamily="34" charset="-120"/>
                            </a:rPr>
                            <a:t>。</a:t>
                          </a:r>
                          <a:r>
                            <a:rPr lang="en-US" altLang="zh-CN" sz="18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楷体" panose="02010609060101010101" pitchFamily="34" charset="-122"/>
                              <a:cs typeface="Times New Roman" panose="02020603050405020304" pitchFamily="34" charset="-120"/>
                            </a:rPr>
                            <a:t>而此地适与余近</a:t>
                          </a:r>
                          <a:r>
                            <a:rPr lang="en-US" altLang="zh-CN" sz="1800" b="0" i="0" spc="-10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楷体" panose="02010609060101010101" pitchFamily="34" charset="-122"/>
                              <a:cs typeface="Times New Roman" panose="02020603050405020304" pitchFamily="34" charset="-120"/>
                            </a:rPr>
                            <a:t>，</a:t>
                          </a:r>
                          <a:r>
                            <a:rPr lang="en-US" altLang="zh-CN" sz="1800" b="0" i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楷体" panose="02010609060101010101" pitchFamily="34" charset="-122"/>
                              <a:cs typeface="Times New Roman" panose="02020603050405020304" pitchFamily="34" charset="-120"/>
                            </a:rPr>
                            <a:t>余之游将自此</a:t>
                          </a:r>
                          <a:endParaRPr lang="en-US" altLang="zh-CN" sz="1800" b="0" i="0">
                            <a:solidFill>
                              <a:srgbClr val="000000"/>
                            </a:solidFill>
                            <a:latin typeface="Times New Roman" panose="02020603050405020304" pitchFamily="34" charset="0"/>
                            <a:ea typeface="楷体" panose="02010609060101010101" pitchFamily="34" charset="-122"/>
                            <a:cs typeface="Times New Roman" panose="02020603050405020304" pitchFamily="34" charset="-120"/>
                          </a:endParaRPr>
                        </a:p>
                        <a:p>
                          <a:pPr marL="0" indent="0" algn="l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1800" b="0" i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楷体" panose="02010609060101010101" pitchFamily="34" charset="-122"/>
                              <a:cs typeface="Times New Roman" panose="02020603050405020304" pitchFamily="34" charset="-120"/>
                            </a:rPr>
                            <a:t>始</a:t>
                          </a:r>
                          <a:r>
                            <a:rPr lang="en-US" altLang="zh-CN" sz="1800" b="0" i="0" spc="-10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楷体" panose="02010609060101010101" pitchFamily="34" charset="-122"/>
                              <a:cs typeface="Times New Roman" panose="02020603050405020304" pitchFamily="34" charset="-120"/>
                            </a:rPr>
                            <a:t>，</a:t>
                          </a:r>
                          <a:r>
                            <a:rPr lang="en-US" altLang="zh-CN" sz="18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楷体" panose="02010609060101010101" pitchFamily="34" charset="-122"/>
                              <a:cs typeface="Times New Roman" panose="02020603050405020304" pitchFamily="34" charset="-120"/>
                            </a:rPr>
                            <a:t>恶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en-US" altLang="zh-CN" sz="18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楷体" panose="02010609060101010101" pitchFamily="34" charset="-122"/>
                                      <a:cs typeface="Times New Roman" panose="02020603050405020304" pitchFamily="34" charset="-120"/>
                                    </a:rPr>
                                  </m:ctrlPr>
                                </m:sSupPr>
                                <m:e>
                                  <m:r>
                                    <a:rPr lang="en-US" altLang="zh-CN" sz="18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楷体" panose="02010609060101010101" pitchFamily="34" charset="-122"/>
                                      <a:cs typeface="Times New Roman" panose="02020603050405020304" pitchFamily="34" charset="-120"/>
                                    </a:rPr>
                                    <m:t>​</m:t>
                                  </m:r>
                                </m:e>
                                <m:sup>
                                  <m:r>
                                    <a:rPr lang="en-US" altLang="zh-CN" sz="18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楷体" panose="02010609060101010101" pitchFamily="34" charset="-122"/>
                                      <a:cs typeface="Times New Roman" panose="02020603050405020304" pitchFamily="34" charset="-120"/>
                                    </a:rPr>
                                    <m:t>⑥</m:t>
                                  </m:r>
                                </m:sup>
                              </m:sSup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anose="02020603050405020304" pitchFamily="34" charset="0"/>
                              <a:ea typeface="楷体" panose="02010609060101010101" pitchFamily="34" charset="-122"/>
                              <a:cs typeface="Times New Roman" panose="02020603050405020304" pitchFamily="34" charset="-120"/>
                            </a:rPr>
                            <a:t> </a:t>
                          </a:r>
                          <a:r>
                            <a:rPr lang="en-US" altLang="zh-CN" sz="18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楷体" panose="02010609060101010101" pitchFamily="34" charset="-122"/>
                              <a:cs typeface="Times New Roman" panose="02020603050405020304" pitchFamily="34" charset="-120"/>
                            </a:rPr>
                            <a:t>能无纪</a:t>
                          </a:r>
                          <a:r>
                            <a:rPr lang="en-US" altLang="zh-CN" sz="18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楷体" panose="02010609060101010101" pitchFamily="34" charset="-122"/>
                              <a:cs typeface="Times New Roman" panose="02020603050405020304" pitchFamily="34" charset="-120"/>
                            </a:rPr>
                            <a:t>？</a:t>
                          </a:r>
                          <a:r>
                            <a:rPr lang="en-US" altLang="zh-CN" sz="18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楷体" panose="02010609060101010101" pitchFamily="34" charset="-122"/>
                              <a:cs typeface="Times New Roman" panose="02020603050405020304" pitchFamily="34" charset="-120"/>
                            </a:rPr>
                            <a:t>己亥之二月也</a:t>
                          </a:r>
                          <a:r>
                            <a:rPr lang="en-US" altLang="zh-CN" sz="1800" b="0" i="0" spc="-10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楷体" panose="02010609060101010101" pitchFamily="34" charset="-122"/>
                              <a:cs typeface="Times New Roman" panose="02020603050405020304" pitchFamily="34" charset="-120"/>
                            </a:rPr>
                            <a:t>。</a:t>
                          </a:r>
                          <a:endParaRPr lang="en-US" altLang="zh-CN" sz="1200" spc="-100" dirty="0"/>
                        </a:p>
                        <a:p>
                          <a:pPr marL="0" indent="0" algn="l" latinLnBrk="1" hangingPunct="0">
                            <a:lnSpc>
                              <a:spcPts val="2900"/>
                            </a:lnSpc>
                          </a:pPr>
                          <a:r>
                            <a:rPr lang="en-US" altLang="zh-CN" sz="1800" b="1" i="0" u="none">
                              <a:solidFill>
                                <a:srgbClr val="000000"/>
                              </a:solidFill>
                              <a:latin typeface="宋体" panose="02010600030101010101" pitchFamily="2" charset="-122"/>
                              <a:ea typeface="楷体" panose="02010609060101010101" pitchFamily="34" charset="-122"/>
                              <a:cs typeface="Times New Roman" panose="02020603050405020304" pitchFamily="34" charset="-120"/>
                            </a:rPr>
                            <a:t>    </a:t>
                          </a:r>
                          <a:r>
                            <a:rPr lang="en-US" altLang="zh-CN" sz="1800" b="1" i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楷体" panose="02010609060101010101" pitchFamily="34" charset="-122"/>
                              <a:cs typeface="Times New Roman" panose="02020603050405020304" pitchFamily="34" charset="-120"/>
                            </a:rPr>
                            <a:t>【</a:t>
                          </a:r>
                          <a:r>
                            <a:rPr lang="en-US" altLang="zh-CN" sz="1800" b="1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楷体" panose="02010609060101010101" pitchFamily="34" charset="-122"/>
                              <a:cs typeface="Times New Roman" panose="02020603050405020304" pitchFamily="34" charset="-120"/>
                            </a:rPr>
                            <a:t>注】</a:t>
                          </a:r>
                          <a:r>
                            <a:rPr lang="en-US" altLang="zh-CN" sz="18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楷体" panose="02010609060101010101" pitchFamily="34" charset="-122"/>
                              <a:cs typeface="Times New Roman" panose="02020603050405020304" pitchFamily="34" charset="-120"/>
                            </a:rPr>
                            <a:t>①𫖃（huì）</a:t>
                          </a:r>
                          <a:r>
                            <a:rPr lang="en-US" altLang="zh-CN" sz="1800" b="0" i="0" dirty="0">
                              <a:solidFill>
                                <a:srgbClr val="000000"/>
                              </a:solidFill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宋体" panose="02010600030101010101" pitchFamily="34" charset="-120"/>
                            </a:rPr>
                            <a:t> </a:t>
                          </a:r>
                          <a:r>
                            <a:rPr lang="en-US" altLang="zh-CN" sz="18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楷体" panose="02010609060101010101" pitchFamily="34" charset="-122"/>
                              <a:cs typeface="Times New Roman" panose="02020603050405020304" pitchFamily="34" charset="-120"/>
                            </a:rPr>
                            <a:t>：</a:t>
                          </a:r>
                          <a:r>
                            <a:rPr lang="en-US" altLang="zh-CN" sz="1800" b="0" i="0" dirty="0">
                              <a:solidFill>
                                <a:srgbClr val="000000"/>
                              </a:solidFill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宋体" panose="02010600030101010101" pitchFamily="34" charset="-120"/>
                            </a:rPr>
                            <a:t> </a:t>
                          </a:r>
                          <a:r>
                            <a:rPr lang="en-US" altLang="zh-CN" sz="18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楷体" panose="02010609060101010101" pitchFamily="34" charset="-122"/>
                              <a:cs typeface="Times New Roman" panose="02020603050405020304" pitchFamily="34" charset="-120"/>
                            </a:rPr>
                            <a:t>洗脸</a:t>
                          </a:r>
                          <a:r>
                            <a:rPr lang="en-US" altLang="zh-CN" sz="1800" b="0" i="0" spc="-10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楷体" panose="02010609060101010101" pitchFamily="34" charset="-122"/>
                              <a:cs typeface="Times New Roman" panose="02020603050405020304" pitchFamily="34" charset="-120"/>
                            </a:rPr>
                            <a:t>。</a:t>
                          </a:r>
                          <a:r>
                            <a:rPr lang="en-US" altLang="zh-CN" sz="18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楷体" panose="02010609060101010101" pitchFamily="34" charset="-122"/>
                              <a:cs typeface="Times New Roman" panose="02020603050405020304" pitchFamily="34" charset="-120"/>
                            </a:rPr>
                            <a:t>②鬣（liè）：马鬃</a:t>
                          </a:r>
                          <a:r>
                            <a:rPr lang="en-US" altLang="zh-CN" sz="1800" b="0" i="0" spc="-10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楷体" panose="02010609060101010101" pitchFamily="34" charset="-122"/>
                              <a:cs typeface="Times New Roman" panose="02020603050405020304" pitchFamily="34" charset="-120"/>
                            </a:rPr>
                            <a:t>。</a:t>
                          </a:r>
                          <a:r>
                            <a:rPr lang="en-US" altLang="zh-CN" sz="18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楷体" panose="02010609060101010101" pitchFamily="34" charset="-122"/>
                              <a:cs typeface="Times New Roman" panose="02020603050405020304" pitchFamily="34" charset="-120"/>
                            </a:rPr>
                            <a:t>③罍（léi）：</a:t>
                          </a:r>
                          <a:r>
                            <a:rPr lang="en-US" altLang="zh-CN" sz="1800" b="0" i="0" dirty="0">
                              <a:solidFill>
                                <a:srgbClr val="000000"/>
                              </a:solidFill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宋体" panose="02010600030101010101" pitchFamily="34" charset="-120"/>
                            </a:rPr>
                            <a:t> </a:t>
                          </a:r>
                          <a:r>
                            <a:rPr lang="en-US" altLang="zh-CN" sz="18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楷体" panose="02010609060101010101" pitchFamily="34" charset="-122"/>
                              <a:cs typeface="Times New Roman" panose="02020603050405020304" pitchFamily="34" charset="-120"/>
                            </a:rPr>
                            <a:t>这里指端着酒杯</a:t>
                          </a:r>
                          <a:r>
                            <a:rPr lang="en-US" altLang="zh-CN" sz="1800" b="0" i="0" spc="-10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楷体" panose="02010609060101010101" pitchFamily="34" charset="-122"/>
                              <a:cs typeface="Times New Roman" panose="02020603050405020304" pitchFamily="34" charset="-120"/>
                            </a:rPr>
                            <a:t>。</a:t>
                          </a:r>
                          <a:r>
                            <a:rPr lang="en-US" altLang="zh-CN" sz="1800" b="0" i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楷体" panose="02010609060101010101" pitchFamily="34" charset="-122"/>
                              <a:cs typeface="Times New Roman" panose="02020603050405020304" pitchFamily="34" charset="-120"/>
                            </a:rPr>
                            <a:t>④蹇</a:t>
                          </a:r>
                          <a:endParaRPr lang="en-US" altLang="zh-CN" sz="1800" b="0" i="0">
                            <a:solidFill>
                              <a:srgbClr val="000000"/>
                            </a:solidFill>
                            <a:latin typeface="Times New Roman" panose="02020603050405020304" pitchFamily="34" charset="0"/>
                            <a:ea typeface="楷体" panose="02010609060101010101" pitchFamily="34" charset="-122"/>
                            <a:cs typeface="Times New Roman" panose="02020603050405020304" pitchFamily="34" charset="-120"/>
                          </a:endParaRPr>
                        </a:p>
                        <a:p>
                          <a:pPr marL="0" lvl="0" indent="0" algn="l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楷体" panose="02010609060101010101" pitchFamily="34" charset="-122"/>
                              <a:cs typeface="Times New Roman" panose="02020603050405020304" pitchFamily="34" charset="-120"/>
                            </a:rPr>
                            <a:t>（</a:t>
                          </a:r>
                          <a:r>
                            <a:rPr lang="en-US" altLang="zh-CN" sz="18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楷体" panose="02010609060101010101" pitchFamily="34" charset="-122"/>
                              <a:cs typeface="Times New Roman" panose="02020603050405020304" pitchFamily="34" charset="-120"/>
                            </a:rPr>
                            <a:t>ji</a:t>
                          </a:r>
                          <a:r>
                            <a:rPr lang="en-US" altLang="zh-CN" sz="1800" b="0" i="0" dirty="0">
                              <a:solidFill>
                                <a:srgbClr val="000000"/>
                              </a:solidFill>
                              <a:latin typeface="宋体" panose="02010600030101010101" pitchFamily="2" charset="-122"/>
                              <a:ea typeface="楷体" panose="02010609060101010101" pitchFamily="34" charset="-122"/>
                              <a:cs typeface="Times New Roman" panose="02020603050405020304" pitchFamily="34" charset="-120"/>
                            </a:rPr>
                            <a:t>ǎ</a:t>
                          </a:r>
                          <a:r>
                            <a:rPr lang="en-US" altLang="zh-CN" sz="18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楷体" panose="02010609060101010101" pitchFamily="34" charset="-122"/>
                              <a:cs typeface="Times New Roman" panose="02020603050405020304" pitchFamily="34" charset="-120"/>
                            </a:rPr>
                            <a:t>n）：</a:t>
                          </a:r>
                          <a:r>
                            <a:rPr lang="en-US" altLang="zh-CN" sz="1800" b="0" i="0" dirty="0">
                              <a:solidFill>
                                <a:srgbClr val="000000"/>
                              </a:solidFill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宋体" panose="02010600030101010101" pitchFamily="34" charset="-120"/>
                            </a:rPr>
                            <a:t> </a:t>
                          </a:r>
                          <a:r>
                            <a:rPr lang="en-US" altLang="zh-CN" sz="18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楷体" panose="02010609060101010101" pitchFamily="34" charset="-122"/>
                              <a:cs typeface="Times New Roman" panose="02020603050405020304" pitchFamily="34" charset="-120"/>
                            </a:rPr>
                            <a:t>这里指骑驴</a:t>
                          </a:r>
                          <a:r>
                            <a:rPr lang="en-US" altLang="zh-CN" sz="1800" b="0" i="0" spc="-10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楷体" panose="02010609060101010101" pitchFamily="34" charset="-122"/>
                              <a:cs typeface="Times New Roman" panose="02020603050405020304" pitchFamily="34" charset="-120"/>
                            </a:rPr>
                            <a:t>。</a:t>
                          </a:r>
                          <a:r>
                            <a:rPr lang="en-US" altLang="zh-CN" sz="18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楷体" panose="02010609060101010101" pitchFamily="34" charset="-122"/>
                              <a:cs typeface="Times New Roman" panose="02020603050405020304" pitchFamily="34" charset="-120"/>
                            </a:rPr>
                            <a:t>⑤堕（huī）事：耽误公事</a:t>
                          </a:r>
                          <a:r>
                            <a:rPr lang="en-US" altLang="zh-CN" sz="1800" b="0" i="0" spc="-10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楷体" panose="02010609060101010101" pitchFamily="34" charset="-122"/>
                              <a:cs typeface="Times New Roman" panose="02020603050405020304" pitchFamily="34" charset="-120"/>
                            </a:rPr>
                            <a:t>。</a:t>
                          </a:r>
                          <a:r>
                            <a:rPr lang="en-US" altLang="zh-CN" sz="18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楷体" panose="02010609060101010101" pitchFamily="34" charset="-122"/>
                              <a:cs typeface="Times New Roman" panose="02020603050405020304" pitchFamily="34" charset="-120"/>
                            </a:rPr>
                            <a:t>⑥恶（wū）：怎么</a:t>
                          </a:r>
                          <a:r>
                            <a:rPr lang="en-US" altLang="zh-CN" sz="1800" b="0" i="0" spc="-10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楷体" panose="02010609060101010101" pitchFamily="34" charset="-122"/>
                              <a:cs typeface="Times New Roman" panose="02020603050405020304" pitchFamily="34" charset="-120"/>
                            </a:rPr>
                            <a:t>。</a:t>
                          </a:r>
                          <a:endParaRPr lang="en-US" altLang="zh-CN" sz="1200" spc="-1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41" name="QM_8_BD.97_2#3ab10f021?colgroup=4,43&amp;vcp=1&amp;pid=734b00817&amp;color=0,0,0&amp;vtp=1&amp;bt=1&amp;bbb=1&amp;hb=1"/>
              <p:cNvGraphicFramePr>
                <a:graphicFrameLocks noGrp="1"/>
              </p:cNvGraphicFramePr>
              <p:nvPr/>
            </p:nvGraphicFramePr>
            <p:xfrm>
              <a:off x="502920" y="896112"/>
              <a:ext cx="11155680" cy="5556949"/>
            </p:xfrm>
            <a:graphic>
              <a:graphicData uri="http://schemas.openxmlformats.org/drawingml/2006/table">
                <a:tbl>
                  <a:tblPr/>
                  <a:tblGrid>
                    <a:gridCol w="1161288"/>
                    <a:gridCol w="9994392"/>
                  </a:tblGrid>
                  <a:tr h="369507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1" i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楷体" panose="02010609060101010101" pitchFamily="34" charset="-122"/>
                              <a:cs typeface="Times New Roman" panose="02020603050405020304" pitchFamily="34" charset="-120"/>
                            </a:rPr>
                            <a:t>时</a:t>
                          </a:r>
                          <a:r>
                            <a:rPr lang="en-US" altLang="zh-CN" sz="1800" b="1" i="0">
                              <a:solidFill>
                                <a:srgbClr val="000000"/>
                              </a:solidFill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宋体" panose="02010600030101010101" pitchFamily="34" charset="-120"/>
                            </a:rPr>
                            <a:t> </a:t>
                          </a:r>
                          <a:r>
                            <a:rPr lang="en-US" altLang="zh-CN" sz="1800" b="1" i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楷体" panose="02010609060101010101" pitchFamily="34" charset="-122"/>
                              <a:cs typeface="Times New Roman" panose="02020603050405020304" pitchFamily="34" charset="-120"/>
                            </a:rPr>
                            <a:t>代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1" i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楷体" panose="02010609060101010101" pitchFamily="34" charset="-122"/>
                              <a:cs typeface="Times New Roman" panose="02020603050405020304" pitchFamily="34" charset="-120"/>
                            </a:rPr>
                            <a:t>山水作品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5187315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楷体" panose="02010609060101010101" pitchFamily="34" charset="-122"/>
                              <a:cs typeface="Times New Roman" panose="02020603050405020304" pitchFamily="34" charset="-120"/>
                            </a:rPr>
                            <a:t>明清时期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1"/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</p:spTree>
  </p:cSld>
  <p:clrMapOvr>
    <a:masterClrMapping/>
  </p:clrMapOvr>
  <p:transition>
    <p:split dir="in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#f922c5066.fixed?vcp=1&amp;pid=3fcaf1f99&amp;color=89,89,89&amp;vtp=1&amp;bbb=1"/>
          <p:cNvSpPr/>
          <p:nvPr/>
        </p:nvSpPr>
        <p:spPr>
          <a:xfrm>
            <a:off x="219456" y="2441448"/>
            <a:ext cx="11740896" cy="1106424"/>
          </a:xfrm>
          <a:prstGeom prst="rect">
            <a:avLst/>
          </a:prstGeom>
          <a:noFill/>
        </p:spPr>
        <p:txBody>
          <a:bodyPr wrap="none" lIns="0" tIns="0" rIns="0" bIns="0" rtlCol="0" anchor="b"/>
          <a:lstStyle/>
          <a:p>
            <a:pPr algn="ctr" latinLnBrk="1">
              <a:lnSpc>
                <a:spcPts val="8300"/>
              </a:lnSpc>
            </a:pPr>
            <a:r>
              <a:rPr lang="en-US" altLang="zh-CN" sz="6600" b="1" i="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模块二</a:t>
            </a:r>
            <a:r>
              <a:rPr lang="en-US" altLang="zh-CN" sz="6600" b="1" i="0" dirty="0">
                <a:solidFill>
                  <a:srgbClr val="59595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6600" b="1" i="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古诗文阅读</a:t>
            </a:r>
            <a:endParaRPr lang="en-US" altLang="zh-CN" sz="6600" dirty="0"/>
          </a:p>
        </p:txBody>
      </p:sp>
      <p:pic>
        <p:nvPicPr>
          <p:cNvPr id="3" name="C_2#f922c5066.fixed?vcp=1&amp;pid=3fcaf1f99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660136" y="3794760"/>
            <a:ext cx="832104" cy="658368"/>
          </a:xfrm>
          <a:prstGeom prst="rect">
            <a:avLst/>
          </a:prstGeom>
        </p:spPr>
      </p:pic>
    </p:spTree>
  </p:cSld>
  <p:clrMapOvr>
    <a:masterClrMapping/>
  </p:clrMapOvr>
  <p:transition>
    <p:split dir="in"/>
  </p:transition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9_BD.98_1#b874e8876?vcp=1&amp;pid=3ab10f021&amp;color=0,0,0&amp;vtp=1&amp;bt=1&amp;bbb=1"/>
          <p:cNvSpPr/>
          <p:nvPr/>
        </p:nvSpPr>
        <p:spPr>
          <a:xfrm>
            <a:off x="502920" y="2246157"/>
            <a:ext cx="11183112" cy="3541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1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1.解释下列加点词或选择正确的词义。（6分）</a:t>
            </a:r>
            <a:endParaRPr lang="en-US" altLang="zh-CN" sz="1800" dirty="0"/>
          </a:p>
        </p:txBody>
      </p:sp>
      <p:sp>
        <p:nvSpPr>
          <p:cNvPr id="3" name="QB_10_BD.99_1#6b6c783b5?vcp=1&amp;pid=b874e8876&amp;color=0,0,0&amp;vtp=1&amp;bbb=1"/>
          <p:cNvSpPr/>
          <p:nvPr/>
        </p:nvSpPr>
        <p:spPr>
          <a:xfrm>
            <a:off x="502920" y="2644618"/>
            <a:ext cx="11183112" cy="24466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1）书不数字(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marL="0" marR="0" lvl="0" indent="0" defTabSz="914400" rtl="0" eaLnBrk="1" fontAlgn="auto" latinLnBrk="1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（2）寺在蕲水郭门外二里许(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charset="-122"/>
              <a:cs typeface="+mn-cs"/>
            </a:endParaRPr>
          </a:p>
          <a:p>
            <a:pPr marL="0" marR="0" lvl="0" indent="0" defTabSz="914400" rtl="0" eaLnBrk="1" fontAlgn="auto" latinLnBrk="1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（3）是日剧饮而归(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charset="-122"/>
              <a:cs typeface="+mn-cs"/>
            </a:endParaRPr>
          </a:p>
          <a:p>
            <a:pPr marL="0" marR="0" lvl="0" indent="0" defTabSz="914400" rtl="0" eaLnBrk="1" fontAlgn="auto" latinLnBrk="1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（4）馀寒犹厉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（A.经过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B.严格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C.猛烈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D.尽，遍）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charset="-122"/>
              <a:cs typeface="+mn-cs"/>
            </a:endParaRPr>
          </a:p>
          <a:p>
            <a:pPr marL="0" marR="0" lvl="0" indent="0" defTabSz="914400" rtl="0" eaLnBrk="1" fontAlgn="auto" latinLnBrk="1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（5）未百步辄返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（A.总是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B.就，便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C.却，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反而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D.果断）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charset="-122"/>
              <a:cs typeface="+mn-cs"/>
            </a:endParaRPr>
          </a:p>
          <a:p>
            <a:pPr marL="0" marR="0" lvl="0" indent="0" defTabSz="914400" rtl="0" eaLnBrk="1" fontAlgn="auto" latinLnBrk="1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（6）始知郊田之外未始无春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（A.开始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B.才，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方才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C.只，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仅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D.曾经）</a:t>
            </a:r>
            <a:endParaRPr lang="en-US" altLang="zh-CN" sz="1800" dirty="0"/>
          </a:p>
        </p:txBody>
      </p:sp>
      <p:sp>
        <p:nvSpPr>
          <p:cNvPr id="4" name="QB_10_AN.100_1#6b6c783b5.bracket?vcp=1&amp;pid=b874e8876&amp;color=0,0,0&amp;vpa=36&amp;vtp=1&amp;bbb=1"/>
          <p:cNvSpPr/>
          <p:nvPr/>
        </p:nvSpPr>
        <p:spPr>
          <a:xfrm>
            <a:off x="2083276" y="2652238"/>
            <a:ext cx="623888" cy="35433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书写</a:t>
            </a:r>
            <a:endParaRPr lang="en-US" altLang="zh-CN" dirty="0"/>
          </a:p>
        </p:txBody>
      </p:sp>
      <p:sp>
        <p:nvSpPr>
          <p:cNvPr id="6" name="QB_10_AN.102_1#6b6c783b5.bracket?vcp=1&amp;pid=b874e8876&amp;color=0,0,0&amp;vpa=37&amp;vtp=1&amp;bbb=1"/>
          <p:cNvSpPr/>
          <p:nvPr/>
        </p:nvSpPr>
        <p:spPr>
          <a:xfrm>
            <a:off x="3454876" y="3071339"/>
            <a:ext cx="623888" cy="35433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左右</a:t>
            </a:r>
            <a:endParaRPr lang="en-US" altLang="zh-CN" dirty="0"/>
          </a:p>
        </p:txBody>
      </p:sp>
      <p:sp>
        <p:nvSpPr>
          <p:cNvPr id="8" name="QB_10_AN.104_1#6b6c783b5.bracket?vcp=1&amp;pid=b874e8876&amp;color=0,0,0&amp;vpa=38&amp;vtp=1"/>
          <p:cNvSpPr/>
          <p:nvPr/>
        </p:nvSpPr>
        <p:spPr>
          <a:xfrm>
            <a:off x="2540476" y="3490438"/>
            <a:ext cx="395288" cy="35433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这</a:t>
            </a:r>
            <a:endParaRPr lang="en-US" altLang="zh-CN" dirty="0"/>
          </a:p>
        </p:txBody>
      </p:sp>
      <p:sp>
        <p:nvSpPr>
          <p:cNvPr id="10" name="QB_10_AN.106_1#6b6c783b5.blank?vcp=1&amp;pid=b874e8876&amp;color=0,0,0&amp;vpa=39&amp;vtp=1"/>
          <p:cNvSpPr/>
          <p:nvPr/>
        </p:nvSpPr>
        <p:spPr>
          <a:xfrm>
            <a:off x="1968976" y="3871438"/>
            <a:ext cx="331788" cy="3541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endParaRPr lang="en-US" altLang="zh-CN" dirty="0"/>
          </a:p>
        </p:txBody>
      </p:sp>
      <p:sp>
        <p:nvSpPr>
          <p:cNvPr id="12" name="QB_10_AN.108_1#6b6c783b5.blank?vcp=1&amp;pid=b874e8876&amp;color=0,0,0&amp;vpa=40&amp;vtp=1"/>
          <p:cNvSpPr/>
          <p:nvPr/>
        </p:nvSpPr>
        <p:spPr>
          <a:xfrm>
            <a:off x="2210276" y="4290538"/>
            <a:ext cx="319088" cy="3541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endParaRPr lang="en-US" altLang="zh-CN" dirty="0"/>
          </a:p>
        </p:txBody>
      </p:sp>
      <p:sp>
        <p:nvSpPr>
          <p:cNvPr id="14" name="QB_10_AN.110_1#6b6c783b5.blank?vcp=1&amp;pid=b874e8876&amp;color=0,0,0&amp;vpa=41&amp;vtp=1&amp;bbb=1"/>
          <p:cNvSpPr/>
          <p:nvPr/>
        </p:nvSpPr>
        <p:spPr>
          <a:xfrm>
            <a:off x="3353276" y="4688684"/>
            <a:ext cx="1119188" cy="3541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B（6分）</a:t>
            </a:r>
            <a:endParaRPr lang="en-US" altLang="zh-CN" dirty="0"/>
          </a:p>
        </p:txBody>
      </p:sp>
      <p:sp>
        <p:nvSpPr>
          <p:cNvPr id="15" name="QB_10_BD.99_1#6b6c783b5?vcp=1&amp;pid=b874e8876&amp;color=0,0,0&amp;vtp=1&amp;bbb=1&amp;zzd= 1"/>
          <p:cNvSpPr/>
          <p:nvPr/>
        </p:nvSpPr>
        <p:spPr>
          <a:xfrm>
            <a:off x="1169702" y="3025618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QB_10_BD.99_1#6b6c783b5?vcp=1&amp;pid=b874e8876&amp;color=0,0,0&amp;vtp=1&amp;bbb=1&amp;zzd= 2"/>
          <p:cNvSpPr/>
          <p:nvPr/>
        </p:nvSpPr>
        <p:spPr>
          <a:xfrm>
            <a:off x="3227102" y="3444718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QB_10_BD.99_1#6b6c783b5?vcp=1&amp;pid=b874e8876&amp;color=0,0,0&amp;vtp=1&amp;bbb=1&amp;zzd= 3"/>
          <p:cNvSpPr/>
          <p:nvPr/>
        </p:nvSpPr>
        <p:spPr>
          <a:xfrm>
            <a:off x="1169702" y="3863818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QB_10_BD.99_1#6b6c783b5?vcp=1&amp;pid=b874e8876&amp;color=0,0,0&amp;vtp=1&amp;bbb=1&amp;zzd= 4"/>
          <p:cNvSpPr/>
          <p:nvPr/>
        </p:nvSpPr>
        <p:spPr>
          <a:xfrm>
            <a:off x="1855502" y="4282918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QB_10_BD.99_1#6b6c783b5?vcp=1&amp;pid=b874e8876&amp;color=0,0,0&amp;vtp=1&amp;bbb=1&amp;zzd= 5"/>
          <p:cNvSpPr/>
          <p:nvPr/>
        </p:nvSpPr>
        <p:spPr>
          <a:xfrm>
            <a:off x="1855502" y="4702018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QB_10_BD.99_1#6b6c783b5?vcp=1&amp;pid=b874e8876&amp;color=0,0,0&amp;vtp=1&amp;bbb=1&amp;zzd= 6"/>
          <p:cNvSpPr/>
          <p:nvPr/>
        </p:nvSpPr>
        <p:spPr>
          <a:xfrm>
            <a:off x="1169702" y="5091273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6" grpId="0" animBg="1" build="p"/>
      <p:bldP spid="8" grpId="0" animBg="1" build="p"/>
      <p:bldP spid="10" grpId="0" animBg="1" build="p"/>
      <p:bldP spid="12" grpId="0" animBg="1" build="p"/>
      <p:bldP spid="14" grpId="0" animBg="1" build="p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9_BD.111_1#33875f0be?sp=1&amp;vcp=1&amp;pid=3ab10f021&amp;color=0,0,0&amp;mp=1&amp;vtp=1&amp;bt=1&amp;bbb=1"/>
          <p:cNvSpPr/>
          <p:nvPr/>
        </p:nvSpPr>
        <p:spPr>
          <a:xfrm>
            <a:off x="502920" y="2221581"/>
            <a:ext cx="11183112" cy="7702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2.请用“/”给文中画波浪线的句子断句，限断3处。（3分）</a:t>
            </a:r>
            <a:endParaRPr lang="en-US" altLang="zh-CN" sz="1800" dirty="0"/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冻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风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时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作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作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则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飞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沙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走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砾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局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促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室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之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内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欲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出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得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1800" dirty="0"/>
          </a:p>
        </p:txBody>
      </p:sp>
      <p:sp>
        <p:nvSpPr>
          <p:cNvPr id="3" name="QO_9_AN.112_1#33875f0be?vcp=1&amp;pid=3ab10f021&amp;color=0,0,0&amp;vtp=1&amp;bbb=1"/>
          <p:cNvSpPr/>
          <p:nvPr/>
        </p:nvSpPr>
        <p:spPr>
          <a:xfrm>
            <a:off x="502920" y="3044732"/>
            <a:ext cx="11183112" cy="3511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100"/>
              </a:lnSpc>
            </a:pPr>
            <a:r>
              <a:rPr lang="en-US" altLang="zh-CN" sz="1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【答案】</a:t>
            </a:r>
            <a:r>
              <a:rPr lang="en-US" altLang="zh-CN" sz="1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冻风时作/作则飞沙走砾/局促一室之内/欲出不得。（3分）</a:t>
            </a:r>
            <a:endParaRPr lang="en-US" altLang="zh-CN" sz="1800" dirty="0"/>
          </a:p>
        </p:txBody>
      </p:sp>
      <p:sp>
        <p:nvSpPr>
          <p:cNvPr id="4" name="QO_9_BD.113_1#4a290f290?sp=1&amp;vcp=1&amp;pid=3ab10f021&amp;color=0,0,0&amp;vtp=1&amp;bbb=1"/>
          <p:cNvSpPr/>
          <p:nvPr/>
        </p:nvSpPr>
        <p:spPr>
          <a:xfrm>
            <a:off x="502920" y="3455513"/>
            <a:ext cx="11183112" cy="7702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3.用现代汉语写出文中画线句的意思。（3分）</a:t>
            </a:r>
            <a:endParaRPr lang="en-US" altLang="zh-CN" sz="1800" dirty="0"/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夫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能不以游堕事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而潇然于山石草木之间者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惟此官也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1800" dirty="0"/>
          </a:p>
        </p:txBody>
      </p:sp>
      <p:sp>
        <p:nvSpPr>
          <p:cNvPr id="5" name="QO_9_AN.114_1#4a290f290?vcp=1&amp;pid=3ab10f021&amp;color=0,0,0&amp;vtp=1&amp;bbb=1&amp;hb=1"/>
          <p:cNvSpPr/>
          <p:nvPr/>
        </p:nvSpPr>
        <p:spPr>
          <a:xfrm>
            <a:off x="502920" y="4275298"/>
            <a:ext cx="11183112" cy="7732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【答案】</a:t>
            </a:r>
            <a:r>
              <a:rPr lang="en-US" altLang="zh-CN" sz="1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能不因为游玩而耽误公事，无拘无束潇洒地往来于山石草木之间的</a:t>
            </a:r>
            <a:r>
              <a:rPr lang="en-US" altLang="zh-CN" sz="1800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，恐怕只有我这个身居闲职的人了</a:t>
            </a:r>
            <a:endParaRPr lang="en-US" altLang="zh-CN" sz="1800" b="1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100"/>
              </a:lnSpc>
            </a:pPr>
            <a:r>
              <a:rPr lang="en-US" altLang="zh-CN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吧</a:t>
            </a:r>
            <a:r>
              <a:rPr lang="en-US" altLang="zh-CN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。（3分）</a:t>
            </a:r>
            <a:endParaRPr lang="en-US" altLang="zh-CN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5" grpId="0" animBg="1" build="p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9_BD.115_1#e52e46c43?sp=1&amp;vcp=1&amp;pid=3ab10f021&amp;color=0,0,0&amp;vtp=1&amp;bt=1&amp;bbb=1"/>
          <p:cNvSpPr/>
          <p:nvPr/>
        </p:nvSpPr>
        <p:spPr>
          <a:xfrm>
            <a:off x="502920" y="2637887"/>
            <a:ext cx="11183112" cy="3541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1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4.结合选文，探究发现山水作品选材的特点（4分）。</a:t>
            </a:r>
            <a:endParaRPr lang="en-US" altLang="zh-CN" sz="1800" dirty="0"/>
          </a:p>
        </p:txBody>
      </p:sp>
      <p:graphicFrame>
        <p:nvGraphicFramePr>
          <p:cNvPr id="44" name="QB_9_BD.115_2#e52e46c43?colgroup=4,13,29&amp;vcp=1&amp;pid=3ab10f021&amp;color=0,0,0&amp;vtp=1&amp;bbb=1"/>
          <p:cNvGraphicFramePr>
            <a:graphicFrameLocks noGrp="1"/>
          </p:cNvGraphicFramePr>
          <p:nvPr/>
        </p:nvGraphicFramePr>
        <p:xfrm>
          <a:off x="502920" y="3119345"/>
          <a:ext cx="11155680" cy="1555433"/>
        </p:xfrm>
        <a:graphic>
          <a:graphicData uri="http://schemas.openxmlformats.org/drawingml/2006/table">
            <a:tbl>
              <a:tblPr/>
              <a:tblGrid>
                <a:gridCol w="1207008"/>
                <a:gridCol w="3127248"/>
                <a:gridCol w="6821424"/>
              </a:tblGrid>
              <a:tr h="385382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朝</a:t>
                      </a:r>
                      <a:r>
                        <a:rPr lang="en-US" altLang="zh-CN" sz="18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8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代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选</a:t>
                      </a:r>
                      <a:r>
                        <a:rPr lang="en-US" altLang="zh-CN" sz="18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8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文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所写内容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0017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魏晋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郦道元《三峡》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（</a:t>
                      </a: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1）</a:t>
                      </a:r>
                      <a:r>
                        <a:rPr lang="en-US" altLang="zh-CN" sz="1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________________________________________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0017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唐宋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苏轼《游沙湖》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（</a:t>
                      </a: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2）</a:t>
                      </a:r>
                      <a:r>
                        <a:rPr lang="en-US" altLang="zh-CN" sz="1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_________________________________________________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0017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明清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袁宏道《满井游记》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作者偕友人游满井时所见的早春景色以及游人游玩时的情态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QB_9_AN.116_1#e52e46c43.blank?vcp=1&amp;pid=3ab10f021&amp;color=0,0,0&amp;vpa=42&amp;vtp=1&amp;bbb=1"/>
          <p:cNvSpPr/>
          <p:nvPr/>
        </p:nvSpPr>
        <p:spPr>
          <a:xfrm>
            <a:off x="6253194" y="3494820"/>
            <a:ext cx="4510088" cy="31623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27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三峡山的高大连绵以及水的四季不同的特点</a:t>
            </a:r>
            <a:endParaRPr lang="en-US" altLang="zh-CN" dirty="0"/>
          </a:p>
        </p:txBody>
      </p:sp>
      <p:sp>
        <p:nvSpPr>
          <p:cNvPr id="5" name="QB_9_AN.117_1#e52e46c43.blank?vcp=1&amp;pid=3ab10f021&amp;color=0,0,0&amp;vpa=43&amp;vtp=1&amp;bbb=1"/>
          <p:cNvSpPr/>
          <p:nvPr/>
        </p:nvSpPr>
        <p:spPr>
          <a:xfrm>
            <a:off x="5738844" y="3884837"/>
            <a:ext cx="5538788" cy="3160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27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作者与友人游玩所见的清泉寺景色并表达情思（4分）</a:t>
            </a:r>
            <a:endParaRPr lang="en-US" altLang="zh-CN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5" grpId="0" animBg="1" build="p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9_BD.118_1#9ea12e215?vcp=1&amp;pid=3ab10f021&amp;color=0,0,0&amp;mp=1&amp;vtp=1&amp;bt=1&amp;bbb=1"/>
          <p:cNvSpPr/>
          <p:nvPr/>
        </p:nvSpPr>
        <p:spPr>
          <a:xfrm>
            <a:off x="502920" y="1579692"/>
            <a:ext cx="11183112" cy="3541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1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5.</a:t>
            </a:r>
            <a:r>
              <a:rPr lang="en-US" altLang="zh-CN" sz="900" b="0" i="0" kern="0">
                <a:solidFill>
                  <a:srgbClr val="FFFFFF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        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请结合选文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，找寻不同时期山水作品语言形式的特点。（单选）（2分）</a:t>
            </a:r>
            <a:endParaRPr lang="en-US" altLang="zh-CN" sz="1800" dirty="0"/>
          </a:p>
        </p:txBody>
      </p:sp>
      <p:pic>
        <p:nvPicPr>
          <p:cNvPr id="3" name="QB_9_BD.118_1#9ea12e215?vcp=1&amp;pid=3ab10f021&amp;color=0,0,0&amp;mp=1&amp;tib=255,255,255&amp;iip=1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83546" y="1599695"/>
            <a:ext cx="896112" cy="3474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4" name="QB_9_BD.118_2#9ea12e215?vcp=1&amp;pid=3ab10f021&amp;color=0,0,0&amp;mp=1&amp;vtp=1&amp;bbb=1"/>
          <p:cNvSpPr/>
          <p:nvPr/>
        </p:nvSpPr>
        <p:spPr>
          <a:xfrm>
            <a:off x="502920" y="1984250"/>
            <a:ext cx="11183112" cy="11923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A.多用叠词、对称句，朗朗上口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.多辞藻华丽、音节铿锵</a:t>
            </a:r>
            <a:endParaRPr lang="en-US" altLang="zh-CN" sz="1800" dirty="0"/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.多注重韵味，骈散结合</a:t>
            </a:r>
            <a:endParaRPr lang="en-US" altLang="zh-CN" sz="1800" dirty="0"/>
          </a:p>
        </p:txBody>
      </p:sp>
      <p:pic>
        <p:nvPicPr>
          <p:cNvPr id="5" name="QB_9_BD.118_3#9ea12e215?vcp=1&amp;pid=3ab10f021&amp;color=0,0,0&amp;mp=1&amp;tib=255,255,255&amp;vip=44#4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240280" y="3311845"/>
            <a:ext cx="7708392" cy="2395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7" name="QB_9_AN.119_1#9ea12e215.blank?vcp=1&amp;pid=3ab10f021&amp;color=0,0,0&amp;mp=1&amp;vpa=44&amp;vtp=1"/>
          <p:cNvSpPr/>
          <p:nvPr/>
        </p:nvSpPr>
        <p:spPr>
          <a:xfrm>
            <a:off x="9189720" y="3531301"/>
            <a:ext cx="731520" cy="246888"/>
          </a:xfrm>
          <a:prstGeom prst="rect">
            <a:avLst/>
          </a:prstGeom>
          <a:noFill/>
        </p:spPr>
        <p:txBody>
          <a:bodyPr wrap="none" lIns="0" tIns="0" rIns="0" bIns="0" rtlCol="0" anchor="b"/>
          <a:lstStyle/>
          <a:p>
            <a:pPr algn="ctr" latinLnBrk="1">
              <a:lnSpc>
                <a:spcPts val="1600"/>
              </a:lnSpc>
            </a:pPr>
            <a:r>
              <a:rPr lang="en-US" altLang="zh-CN" sz="13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endParaRPr lang="en-US" altLang="zh-CN" sz="1300" dirty="0"/>
          </a:p>
        </p:txBody>
      </p:sp>
      <p:sp>
        <p:nvSpPr>
          <p:cNvPr id="8" name="QB_9_AN.120_1#9ea12e215.blank?vcp=1&amp;pid=3ab10f021&amp;color=0,0,0&amp;mp=1&amp;vpa=45&amp;vtp=1"/>
          <p:cNvSpPr/>
          <p:nvPr/>
        </p:nvSpPr>
        <p:spPr>
          <a:xfrm>
            <a:off x="9153144" y="4902901"/>
            <a:ext cx="731520" cy="338328"/>
          </a:xfrm>
          <a:prstGeom prst="rect">
            <a:avLst/>
          </a:prstGeom>
          <a:noFill/>
        </p:spPr>
        <p:txBody>
          <a:bodyPr wrap="none" lIns="0" tIns="0" rIns="0" bIns="0" rtlCol="0" anchor="b"/>
          <a:lstStyle/>
          <a:p>
            <a:pPr algn="l" latinLnBrk="1">
              <a:lnSpc>
                <a:spcPts val="1600"/>
              </a:lnSpc>
            </a:pPr>
            <a:r>
              <a:rPr lang="en-US" altLang="zh-CN" sz="13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C（2分）</a:t>
            </a:r>
            <a:endParaRPr lang="en-US" altLang="zh-CN" sz="13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 build="p"/>
      <p:bldP spid="8" grpId="0" animBg="1" build="p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9_BD.121_1#9c2200012?sp=1&amp;vcp=1&amp;pid=3ab10f021&amp;color=0,0,0&amp;vtp=1&amp;bt=1&amp;bbb=1&amp;hb=1"/>
          <p:cNvSpPr/>
          <p:nvPr/>
        </p:nvSpPr>
        <p:spPr>
          <a:xfrm>
            <a:off x="502920" y="1425291"/>
            <a:ext cx="11183112" cy="7732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6.不同时期的山水作品中，景与情之间的关系有所变化。请根据以上选文的具体内容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，将下列选项填入图示中的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恰当位置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，并简述理由。（6分）</a:t>
            </a:r>
            <a:endParaRPr lang="en-US" altLang="zh-CN" dirty="0"/>
          </a:p>
        </p:txBody>
      </p:sp>
      <p:graphicFrame>
        <p:nvGraphicFramePr>
          <p:cNvPr id="46" name="QB_9_BD.121_2#9c2200012?colgroup=48&amp;vcp=1&amp;pid=3ab10f021&amp;color=0,0,0&amp;vtp=1&amp;bbb=1"/>
          <p:cNvGraphicFramePr>
            <a:graphicFrameLocks noGrp="1"/>
          </p:cNvGraphicFramePr>
          <p:nvPr/>
        </p:nvGraphicFramePr>
        <p:xfrm>
          <a:off x="502920" y="2333468"/>
          <a:ext cx="11164824" cy="1821752"/>
        </p:xfrm>
        <a:graphic>
          <a:graphicData uri="http://schemas.openxmlformats.org/drawingml/2006/table">
            <a:tbl>
              <a:tblPr/>
              <a:tblGrid>
                <a:gridCol w="3346704"/>
                <a:gridCol w="4471416"/>
                <a:gridCol w="3346704"/>
              </a:tblGrid>
              <a:tr h="390017">
                <a:tc gridSpan="3">
                  <a:txBody>
                    <a:bodyPr/>
                    <a:lstStyle/>
                    <a:p>
                      <a:pPr algn="l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不同时期山水作品中景与情的关系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cPr/>
                </a:tc>
                <a:tc hMerge="1">
                  <a:tcPr/>
                </a:tc>
              </a:tr>
              <a:tr h="1041908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7200"/>
                        </a:lnSpc>
                      </a:pPr>
                      <a:r>
                        <a:rPr lang="en-US" altLang="zh-CN" sz="4050" b="0" i="0" kern="0" spc="-99900">
                          <a:solidFill>
                            <a:srgbClr val="FFFFFF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_</a:t>
                      </a:r>
                      <a:r>
                        <a:rPr lang="en-US" altLang="zh-CN" sz="900" b="0" i="0" kern="0" spc="0">
                          <a:solidFill>
                            <a:srgbClr val="FFFFFF"/>
                          </a:solidFill>
                          <a:latin typeface="宋体" panose="02010600030101010101" pitchFamily="2" charset="-122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__________________</a:t>
                      </a:r>
                      <a:endParaRPr lang="en-US" altLang="zh-CN" sz="900" spc="0" dirty="0">
                        <a:latin typeface="宋体" panose="02010600030101010101" pitchFamily="2" charset="-122"/>
                      </a:endParaRPr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7200"/>
                        </a:lnSpc>
                      </a:pPr>
                      <a:r>
                        <a:rPr lang="en-US" altLang="zh-CN" sz="4050" b="0" i="0" kern="0" spc="-99900">
                          <a:solidFill>
                            <a:srgbClr val="FFFFFF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_</a:t>
                      </a:r>
                      <a:r>
                        <a:rPr lang="en-US" altLang="zh-CN" sz="900" b="0" i="0" kern="0" spc="0">
                          <a:solidFill>
                            <a:srgbClr val="FFFFFF"/>
                          </a:solidFill>
                          <a:latin typeface="宋体" panose="02010600030101010101" pitchFamily="2" charset="-122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______________________</a:t>
                      </a:r>
                      <a:endParaRPr lang="en-US" altLang="zh-CN" sz="900" spc="0" dirty="0">
                        <a:latin typeface="宋体" panose="02010600030101010101" pitchFamily="2" charset="-122"/>
                      </a:endParaRPr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7200"/>
                        </a:lnSpc>
                      </a:pPr>
                      <a:r>
                        <a:rPr lang="en-US" altLang="zh-CN" sz="4050" b="0" i="0" kern="0" spc="-99900">
                          <a:solidFill>
                            <a:srgbClr val="FFFFFF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_</a:t>
                      </a:r>
                      <a:r>
                        <a:rPr lang="en-US" altLang="zh-CN" sz="900" b="0" i="0" kern="0" spc="0">
                          <a:solidFill>
                            <a:srgbClr val="FFFFFF"/>
                          </a:solidFill>
                          <a:latin typeface="宋体" panose="02010600030101010101" pitchFamily="2" charset="-122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_______________________</a:t>
                      </a:r>
                      <a:endParaRPr lang="en-US" altLang="zh-CN" sz="900" spc="0" dirty="0">
                        <a:latin typeface="宋体" panose="02010600030101010101" pitchFamily="2" charset="-122"/>
                      </a:endParaRPr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9827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（</a:t>
                      </a: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1）</a:t>
                      </a:r>
                      <a:r>
                        <a:rPr lang="en-US" altLang="zh-CN" sz="1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（2）唐宋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（</a:t>
                      </a: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3）</a:t>
                      </a:r>
                      <a:r>
                        <a:rPr lang="en-US" altLang="zh-CN" sz="1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4" name="QB_9_BD.121_3#9c2200012.table_image?tii=1&amp;vcp=1&amp;pid=3ab10f021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691640" y="2837531"/>
            <a:ext cx="969264" cy="8138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5" name="QB_9_BD.121_4#9c2200012.table_image?tii=2&amp;vcp=1&amp;pid=3ab10f021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495544" y="2837531"/>
            <a:ext cx="1179576" cy="8138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6" name="QB_9_BD.121_5#9c2200012.table_image?tii=3&amp;vcp=1&amp;pid=3ab10f021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377172" y="2837531"/>
            <a:ext cx="1234440" cy="8138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7" name="QB_9_BD.121_6#9c2200012?vcp=1&amp;pid=3ab10f021&amp;color=0,0,0&amp;vtp=1&amp;bbb=1"/>
          <p:cNvSpPr/>
          <p:nvPr/>
        </p:nvSpPr>
        <p:spPr>
          <a:xfrm>
            <a:off x="502920" y="4289268"/>
            <a:ext cx="11183112" cy="3511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1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备选时期：A.魏晋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B.明清</a:t>
            </a:r>
            <a:endParaRPr lang="en-US" altLang="zh-CN" sz="1800" dirty="0"/>
          </a:p>
        </p:txBody>
      </p:sp>
      <p:sp>
        <p:nvSpPr>
          <p:cNvPr id="8" name="QB_9_AN.122_1#9c2200012.blank?vcp=1&amp;pid=3ab10f021&amp;color=0,0,0&amp;vpa=46&amp;vtp=1"/>
          <p:cNvSpPr/>
          <p:nvPr/>
        </p:nvSpPr>
        <p:spPr>
          <a:xfrm>
            <a:off x="2283428" y="3755392"/>
            <a:ext cx="319088" cy="3160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27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endParaRPr lang="en-US" altLang="zh-CN" dirty="0"/>
          </a:p>
        </p:txBody>
      </p:sp>
      <p:sp>
        <p:nvSpPr>
          <p:cNvPr id="9" name="QB_9_AN.123_1#9c2200012.blank?vcp=1&amp;pid=3ab10f021&amp;color=0,0,0&amp;vpa=47&amp;vtp=1"/>
          <p:cNvSpPr/>
          <p:nvPr/>
        </p:nvSpPr>
        <p:spPr>
          <a:xfrm>
            <a:off x="10088849" y="3755392"/>
            <a:ext cx="331788" cy="3160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27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endParaRPr lang="en-US" altLang="zh-CN" dirty="0"/>
          </a:p>
        </p:txBody>
      </p:sp>
      <p:sp>
        <p:nvSpPr>
          <p:cNvPr id="10" name="QB_9_AN.124_1#9c2200012?vcp=1&amp;pid=3ab10f021&amp;color=0,0,0&amp;vtp=1&amp;bbb=1&amp;hb=1"/>
          <p:cNvSpPr/>
          <p:nvPr/>
        </p:nvSpPr>
        <p:spPr>
          <a:xfrm>
            <a:off x="502920" y="4691223"/>
            <a:ext cx="11183112" cy="11923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【示例】魏晋时期士人大都以“欣赏”的态度对待山水，作者是事物的欣赏者和自然之美的传递者</a:t>
            </a:r>
            <a:r>
              <a:rPr lang="en-US" altLang="zh-CN" sz="1800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，如郦道元写</a:t>
            </a:r>
            <a:endParaRPr lang="en-US" altLang="zh-CN" sz="1800" b="1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三峡之景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，是站在风景之外，表达作者对景色的喜爱之情。明清士人则是物我相融</a:t>
            </a:r>
            <a:r>
              <a:rPr lang="en-US" altLang="zh-CN" sz="1800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，在描写山水时又加入了自</a:t>
            </a:r>
            <a:endParaRPr lang="en-US" altLang="zh-CN" sz="1800" b="1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100"/>
              </a:lnSpc>
            </a:pPr>
            <a:r>
              <a:rPr lang="en-US" altLang="zh-CN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己的人生体验</a:t>
            </a:r>
            <a:r>
              <a:rPr lang="en-US" altLang="zh-CN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，如袁宏道写《满井游记》，在赏景中表现物我交融的旷达心境。（6分）</a:t>
            </a:r>
            <a:endParaRPr lang="en-US" altLang="zh-CN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 build="p"/>
      <p:bldP spid="9" grpId="0" animBg="1" build="p"/>
      <p:bldP spid="10" grpId="0" animBg="1" build="p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7_BD#df856c954?vcp=1&amp;pid=ed7ba7ec5&amp;color=0,0,0&amp;vtp=1&amp;bt=1&amp;bbb=1"/>
          <p:cNvSpPr/>
          <p:nvPr/>
        </p:nvSpPr>
        <p:spPr>
          <a:xfrm>
            <a:off x="502920" y="896112"/>
            <a:ext cx="11183112" cy="36576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 latinLnBrk="1">
              <a:lnSpc>
                <a:spcPts val="29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篇二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［2024温州文成县二模］文言中的景与情。（16分）</a:t>
            </a:r>
            <a:endParaRPr lang="en-US" altLang="zh-CN" sz="2400" dirty="0"/>
          </a:p>
        </p:txBody>
      </p:sp>
      <p:sp>
        <p:nvSpPr>
          <p:cNvPr id="3" name="QM_8_BD.125_1#9eab3befd?vcp=1&amp;pid=df856c954&amp;color=0,0,0&amp;vtp=1&amp;bbb=1&amp;hb=1"/>
          <p:cNvSpPr/>
          <p:nvPr/>
        </p:nvSpPr>
        <p:spPr>
          <a:xfrm>
            <a:off x="502920" y="1270000"/>
            <a:ext cx="11183112" cy="32848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【甲】游虎丘小记</a:t>
            </a:r>
            <a:endParaRPr lang="en-US" altLang="zh-CN" sz="1800" dirty="0"/>
          </a:p>
          <a:p>
            <a:pPr algn="ctr" latinLnBrk="1"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李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流芳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虎丘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中秋游者尤盛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士女倾城而往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笙歌笑语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填山沸林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终夜不绝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遂使丘壑化为酒场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秽杂可恨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！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予初十日到郡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连夜游虎丘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月色甚美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游人尚稀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风亭月榭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间以红粉笙歌一两队点缀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亦复不恶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然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终不若山空人静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独往会心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尝秋夜与弱生坐钓月矶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昏黑无往来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时闻风铎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及佛灯隐现林杪而已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又今年春中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与无际舍侄偕访仲和于此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夜半月出无人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相与趺坐石台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不复饮酒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亦不复谈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以静意对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之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觉悠然欲与清景俱往也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endParaRPr lang="en-US" altLang="zh-CN" sz="1800" dirty="0"/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生平过虎丘才两度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见虎丘本色耳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友人徐声远诗云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：“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独有岁寒好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偏宜夜半游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。”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真知言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①____！</a:t>
            </a:r>
            <a:endParaRPr lang="en-US" altLang="zh-CN" dirty="0"/>
          </a:p>
        </p:txBody>
      </p:sp>
    </p:spTree>
  </p:cSld>
  <p:clrMapOvr>
    <a:masterClrMapping/>
  </p:clrMapOvr>
  <p:transition>
    <p:split dir="in"/>
  </p:transition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8_BD.125_2#9eab3befd?vcp=1&amp;pid=df856c954&amp;color=0,0,0&amp;vtp=1&amp;bt=1&amp;bbb=1&amp;hb=1"/>
          <p:cNvSpPr/>
          <p:nvPr/>
        </p:nvSpPr>
        <p:spPr>
          <a:xfrm>
            <a:off x="502920" y="896113"/>
            <a:ext cx="11183112" cy="562483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2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【乙】右溪记</a:t>
            </a:r>
            <a:endParaRPr lang="en-US" altLang="zh-CN" sz="1800" dirty="0"/>
          </a:p>
          <a:p>
            <a:pPr algn="ctr" latinLnBrk="1">
              <a:lnSpc>
                <a:spcPts val="32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元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结</a:t>
            </a:r>
            <a:endParaRPr lang="en-US" altLang="zh-CN" sz="1800" dirty="0"/>
          </a:p>
          <a:p>
            <a:pPr latinLnBrk="1">
              <a:lnSpc>
                <a:spcPts val="32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道州城西百余步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有小溪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南流数十步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合营溪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水抵两岸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悉皆怪石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欹嵌盘曲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不可名状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清流触石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2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洄悬激注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佳木异竹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垂阴相荫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endParaRPr lang="en-US" altLang="zh-CN" sz="1800" dirty="0"/>
          </a:p>
          <a:p>
            <a:pPr latinLnBrk="1">
              <a:lnSpc>
                <a:spcPts val="32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此溪若在山野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则宜逸民退士之所游处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在人间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则可为都邑之胜境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静者之林亭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而置州以来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无人赏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2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爱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徘徊溪上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为之怅然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乃疏凿芜秽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俾为亭宇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植松与桂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兼之香草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以裨形胜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为溪在州右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遂命之曰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2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右溪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刻铭石上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彰示来者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endParaRPr lang="en-US" altLang="zh-CN" sz="1800" dirty="0"/>
          </a:p>
          <a:p>
            <a:pPr latinLnBrk="1">
              <a:lnSpc>
                <a:spcPts val="3200"/>
              </a:lnSpc>
            </a:pPr>
            <a:r>
              <a:rPr lang="en-US" altLang="zh-CN" b="1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【</a:t>
            </a:r>
            <a:r>
              <a:rPr lang="en-US" altLang="zh-CN" sz="18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作者资料】</a:t>
            </a:r>
            <a:endParaRPr lang="en-US" altLang="zh-CN" sz="1800" dirty="0"/>
          </a:p>
          <a:p>
            <a:pPr latinLnBrk="1">
              <a:lnSpc>
                <a:spcPts val="32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李流芳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：32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岁中举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两度赴京参加殿试皆不第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时朝廷为太监魏忠贤及其党羽把持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仕途凶吉难料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他感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2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到气馁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回到家乡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绝意仕途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他经常游览杭州西湖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一边游湖一边作画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为人耿直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诗风清新自然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魏忠贤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2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建生祠不往拜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与人云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：“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拜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一时事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不拜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千古事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。”</a:t>
            </a:r>
            <a:endParaRPr lang="en-US" altLang="zh-CN" sz="1800" dirty="0"/>
          </a:p>
          <a:p>
            <a:pPr latinLnBrk="1">
              <a:lnSpc>
                <a:spcPts val="32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元结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元结于唐代宗广德二年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（764）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赴道州刺史任时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由于几经兵荒马乱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加上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西戎侵轶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道州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人十无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2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户才满千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”，“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城池井邑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但生荒草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登高极望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不见人烟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”（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元结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《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谢上表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》）。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作为刺史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元结施行仁政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0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为民营舍造田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免徭役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”。</a:t>
            </a:r>
            <a:endParaRPr lang="en-US" altLang="zh-CN" dirty="0"/>
          </a:p>
        </p:txBody>
      </p:sp>
    </p:spTree>
  </p:cSld>
  <p:clrMapOvr>
    <a:masterClrMapping/>
  </p:clrMapOvr>
  <p:transition>
    <p:split dir="in"/>
  </p:transition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9_BD.126_1#56d89960f?sp=1&amp;vcp=1&amp;pid=9eab3befd&amp;color=0,0,0&amp;vtp=1&amp;bt=1&amp;bbb=1"/>
          <p:cNvSpPr/>
          <p:nvPr/>
        </p:nvSpPr>
        <p:spPr>
          <a:xfrm>
            <a:off x="502920" y="1567531"/>
            <a:ext cx="11183112" cy="3541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1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7.解释下列加点词。（4分）</a:t>
            </a:r>
            <a:endParaRPr lang="en-US" altLang="zh-CN" sz="1800" dirty="0"/>
          </a:p>
        </p:txBody>
      </p:sp>
      <p:graphicFrame>
        <p:nvGraphicFramePr>
          <p:cNvPr id="49" name="QB_9_BD.126_2#56d89960f?colgroup=12,22,12&amp;vcp=1&amp;pid=9eab3befd&amp;color=0,0,0&amp;vtp=1&amp;bbb=1"/>
          <p:cNvGraphicFramePr>
            <a:graphicFrameLocks noGrp="1"/>
          </p:cNvGraphicFramePr>
          <p:nvPr/>
        </p:nvGraphicFramePr>
        <p:xfrm>
          <a:off x="502920" y="2048988"/>
          <a:ext cx="11155680" cy="1938910"/>
        </p:xfrm>
        <a:graphic>
          <a:graphicData uri="http://schemas.openxmlformats.org/drawingml/2006/table">
            <a:tbl>
              <a:tblPr/>
              <a:tblGrid>
                <a:gridCol w="2971800"/>
                <a:gridCol w="5212080"/>
                <a:gridCol w="2971800"/>
              </a:tblGrid>
              <a:tr h="385382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加</a:t>
                      </a:r>
                      <a:r>
                        <a:rPr lang="en-US" altLang="zh-CN" sz="18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8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点</a:t>
                      </a:r>
                      <a:r>
                        <a:rPr lang="en-US" altLang="zh-CN" sz="18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8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字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方法提示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释</a:t>
                      </a:r>
                      <a:r>
                        <a:rPr lang="en-US" altLang="zh-CN" sz="18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8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6842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遂使丘壑化为酒场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课内迁移：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肃遂拜蒙母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结友而别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①</a:t>
                      </a:r>
                      <a:r>
                        <a:rPr lang="en-US" altLang="zh-CN" sz="1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9827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独往会心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溯源：“会”本指盖子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把食物装在盒子里盖上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②</a:t>
                      </a:r>
                      <a:r>
                        <a:rPr lang="en-US" altLang="zh-CN" sz="1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____________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6842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觉悠然欲与清景俱往也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成语联系：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与时俱进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③</a:t>
                      </a:r>
                      <a:r>
                        <a:rPr lang="en-US" altLang="zh-CN" sz="1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0017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植松与桂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语境推断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④</a:t>
                      </a:r>
                      <a:r>
                        <a:rPr lang="en-US" altLang="zh-CN" sz="1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_____________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QB_9_AN.127_1#56d89960f.blank?vcp=1&amp;pid=9eab3befd&amp;color=0,0,0&amp;vpa=48&amp;vtp=1&amp;bbb=1"/>
          <p:cNvSpPr/>
          <p:nvPr/>
        </p:nvSpPr>
        <p:spPr>
          <a:xfrm>
            <a:off x="9949656" y="2422877"/>
            <a:ext cx="623888" cy="31623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27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于是</a:t>
            </a:r>
            <a:endParaRPr lang="en-US" altLang="zh-CN" dirty="0"/>
          </a:p>
        </p:txBody>
      </p:sp>
      <p:sp>
        <p:nvSpPr>
          <p:cNvPr id="5" name="QB_9_AN.128_1#56d89960f.blank?vcp=1&amp;pid=9eab3befd&amp;color=0,0,0&amp;vpa=49&amp;vtp=1&amp;bbb=1"/>
          <p:cNvSpPr/>
          <p:nvPr/>
        </p:nvSpPr>
        <p:spPr>
          <a:xfrm>
            <a:off x="9606756" y="2811212"/>
            <a:ext cx="1309688" cy="31623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27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符合，投合</a:t>
            </a:r>
            <a:endParaRPr lang="en-US" altLang="zh-CN" dirty="0"/>
          </a:p>
        </p:txBody>
      </p:sp>
      <p:sp>
        <p:nvSpPr>
          <p:cNvPr id="6" name="QB_9_AN.129_1#56d89960f.blank?vcp=1&amp;pid=9eab3befd&amp;color=0,0,0&amp;vpa=50&amp;vtp=1&amp;bbb=1"/>
          <p:cNvSpPr/>
          <p:nvPr/>
        </p:nvSpPr>
        <p:spPr>
          <a:xfrm>
            <a:off x="9949656" y="3199546"/>
            <a:ext cx="623888" cy="31623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27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一起</a:t>
            </a:r>
            <a:endParaRPr lang="en-US" altLang="zh-CN" dirty="0"/>
          </a:p>
        </p:txBody>
      </p:sp>
      <p:sp>
        <p:nvSpPr>
          <p:cNvPr id="7" name="QB_9_AN.130_1#56d89960f.blank?vcp=1&amp;pid=9eab3befd&amp;color=0,0,0&amp;vpa=51&amp;vtp=1&amp;bbb=1"/>
          <p:cNvSpPr/>
          <p:nvPr/>
        </p:nvSpPr>
        <p:spPr>
          <a:xfrm>
            <a:off x="9549606" y="3587976"/>
            <a:ext cx="1423988" cy="3160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27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种植（4分）</a:t>
            </a:r>
            <a:endParaRPr lang="en-US" altLang="zh-CN" dirty="0"/>
          </a:p>
        </p:txBody>
      </p:sp>
      <p:sp>
        <p:nvSpPr>
          <p:cNvPr id="8" name="QO_9_BD.131_1#e7f09c92e?sp=1&amp;vcp=1&amp;pid=9eab3befd&amp;color=0,0,0&amp;vtp=1&amp;bbb=1"/>
          <p:cNvSpPr/>
          <p:nvPr/>
        </p:nvSpPr>
        <p:spPr>
          <a:xfrm>
            <a:off x="502920" y="4119088"/>
            <a:ext cx="11183112" cy="7702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8.请你从下列虚词中选取最合适的填入①处，结合原文，阐述理由。（4分）</a:t>
            </a:r>
            <a:endParaRPr lang="en-US" altLang="zh-CN" sz="1800" dirty="0"/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矣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也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哉</a:t>
            </a:r>
            <a:endParaRPr lang="en-US" altLang="zh-CN" sz="1800" dirty="0"/>
          </a:p>
        </p:txBody>
      </p:sp>
      <p:sp>
        <p:nvSpPr>
          <p:cNvPr id="9" name="QO_9_AN.132_1#e7f09c92e?vcp=1&amp;pid=9eab3befd&amp;color=0,0,0&amp;vtp=1&amp;bbb=1&amp;hb=1"/>
          <p:cNvSpPr/>
          <p:nvPr/>
        </p:nvSpPr>
        <p:spPr>
          <a:xfrm>
            <a:off x="502920" y="4947763"/>
            <a:ext cx="11183112" cy="7732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【答案】</a:t>
            </a:r>
            <a:r>
              <a:rPr lang="en-US" altLang="zh-CN" sz="1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选“哉”，“哉”字用于句末，表感叹，加强了作者对徐声远“独有岁寒好，偏宜夜半游</a:t>
            </a:r>
            <a:r>
              <a:rPr lang="en-US" altLang="zh-CN" sz="1800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”诗句的肯定和赞</a:t>
            </a:r>
            <a:endParaRPr lang="en-US" altLang="zh-CN" sz="1800" b="1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100"/>
              </a:lnSpc>
            </a:pPr>
            <a:r>
              <a:rPr lang="en-US" altLang="zh-CN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美</a:t>
            </a:r>
            <a:r>
              <a:rPr lang="en-US" altLang="zh-CN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。（4分）</a:t>
            </a:r>
            <a:endParaRPr lang="en-US" altLang="zh-CN" dirty="0"/>
          </a:p>
        </p:txBody>
      </p:sp>
      <p:sp>
        <p:nvSpPr>
          <p:cNvPr id="3" name="QB_9_BD.126_2#56d89960f?colgroup=12,22,12&amp;vcp=1&amp;pid=9eab3befd&amp;color=0,0,0&amp;vtp=1&amp;bbb=1&amp;zzd= 1"/>
          <p:cNvSpPr/>
          <p:nvPr/>
        </p:nvSpPr>
        <p:spPr>
          <a:xfrm>
            <a:off x="1169702" y="2758918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QB_9_BD.126_2#56d89960f?colgroup=12,22,12&amp;vcp=1&amp;pid=9eab3befd&amp;color=0,0,0&amp;vtp=1&amp;bbb=1&amp;zzd= 1"/>
          <p:cNvSpPr/>
          <p:nvPr/>
        </p:nvSpPr>
        <p:spPr>
          <a:xfrm>
            <a:off x="2084102" y="3147253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QB_9_BD.126_2#56d89960f?colgroup=12,22,12&amp;vcp=1&amp;pid=9eab3befd&amp;color=0,0,0&amp;vtp=1&amp;bbb=1&amp;zzd= 1"/>
          <p:cNvSpPr/>
          <p:nvPr/>
        </p:nvSpPr>
        <p:spPr>
          <a:xfrm>
            <a:off x="2541302" y="3535587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QB_9_BD.126_2#56d89960f?colgroup=12,22,12&amp;vcp=1&amp;pid=9eab3befd&amp;color=0,0,0&amp;vtp=1&amp;bbb=1&amp;zzd= 1"/>
          <p:cNvSpPr/>
          <p:nvPr/>
        </p:nvSpPr>
        <p:spPr>
          <a:xfrm>
            <a:off x="1626902" y="3924017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5" grpId="0" animBg="1" build="p"/>
      <p:bldP spid="6" grpId="0" animBg="1" build="p"/>
      <p:bldP spid="7" grpId="0" animBg="1" build="p"/>
      <p:bldP spid="9" grpId="0" animBg="1" build="p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9_BD.133_1#eda7e3ef2?sp=1&amp;vcp=1&amp;pid=9eab3befd&amp;color=0,0,0&amp;vtp=1&amp;bt=1&amp;bbb=1"/>
          <p:cNvSpPr/>
          <p:nvPr/>
        </p:nvSpPr>
        <p:spPr>
          <a:xfrm>
            <a:off x="502920" y="1034989"/>
            <a:ext cx="11183112" cy="3541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1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9.梳理文章的景与情。（5分）</a:t>
            </a:r>
            <a:endParaRPr lang="en-US" altLang="zh-CN" sz="1800" dirty="0"/>
          </a:p>
        </p:txBody>
      </p:sp>
      <p:graphicFrame>
        <p:nvGraphicFramePr>
          <p:cNvPr id="50" name="QB_9_BD.133_2#eda7e3ef2?colgroup=3,35,7&amp;vcp=1&amp;pid=9eab3befd&amp;color=0,0,0&amp;vtp=1&amp;bbb=1&amp;hb=1"/>
          <p:cNvGraphicFramePr>
            <a:graphicFrameLocks noGrp="1"/>
          </p:cNvGraphicFramePr>
          <p:nvPr/>
        </p:nvGraphicFramePr>
        <p:xfrm>
          <a:off x="502920" y="1516446"/>
          <a:ext cx="11137392" cy="3012123"/>
        </p:xfrm>
        <a:graphic>
          <a:graphicData uri="http://schemas.openxmlformats.org/drawingml/2006/table">
            <a:tbl>
              <a:tblPr/>
              <a:tblGrid>
                <a:gridCol w="996696"/>
                <a:gridCol w="8266176"/>
                <a:gridCol w="1874520"/>
              </a:tblGrid>
              <a:tr h="385382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100"/>
                        </a:lnSpc>
                      </a:pP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景色概述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情</a:t>
                      </a:r>
                      <a:r>
                        <a:rPr lang="en-US" altLang="zh-CN" sz="18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8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感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0017">
                <a:tc rowSpan="3">
                  <a:txBody>
                    <a:bodyPr/>
                    <a:lstStyle/>
                    <a:p>
                      <a:pPr algn="ctr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虎丘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①</a:t>
                      </a:r>
                      <a:r>
                        <a:rPr lang="en-US" altLang="zh-CN" sz="1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_______________________________________________________________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可恨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46633">
                <a:tc vMerge="1">
                  <a:tcPr/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2900"/>
                        </a:lnSpc>
                      </a:pP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月色非常曼妙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游人也还不多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风吹过建在高处供人乘凉赏月的楼台</a:t>
                      </a:r>
                      <a:r>
                        <a:rPr lang="en-US" altLang="zh-CN" sz="18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偶尔有一</a:t>
                      </a:r>
                      <a:endParaRPr lang="en-US" altLang="zh-CN" sz="18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两队歌女吹笙点缀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不恶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46633">
                <a:tc vMerge="1">
                  <a:tcPr/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2900"/>
                        </a:lnSpc>
                      </a:pP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半夜之时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月亮出来了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不见人影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我们一起盘膝坐在石台之上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既不饮酒</a:t>
                      </a:r>
                      <a:r>
                        <a:rPr lang="en-US" altLang="zh-CN" sz="18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也</a:t>
                      </a:r>
                      <a:endParaRPr lang="en-US" altLang="zh-CN" sz="18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不交谈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只静静地对坐着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②</a:t>
                      </a:r>
                      <a:r>
                        <a:rPr lang="en-US" altLang="zh-CN" sz="1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_____________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43458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右溪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③</a:t>
                      </a:r>
                      <a:r>
                        <a:rPr lang="en-US" altLang="zh-CN" sz="1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_____________________________________________________________________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怅然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QB_9_AN.134_1#eda7e3ef2.blank?vcp=1&amp;pid=9eab3befd&amp;color=0,0,0&amp;vpa=52&amp;vtp=1&amp;bbb=1"/>
          <p:cNvSpPr/>
          <p:nvPr/>
        </p:nvSpPr>
        <p:spPr>
          <a:xfrm>
            <a:off x="1805772" y="1891922"/>
            <a:ext cx="7138988" cy="3160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27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原本宁静的山谷变成了热闹的酒场，显得污秽杂乱，令人讨厌（2分）</a:t>
            </a:r>
            <a:endParaRPr lang="en-US" altLang="zh-CN" dirty="0"/>
          </a:p>
        </p:txBody>
      </p:sp>
      <p:sp>
        <p:nvSpPr>
          <p:cNvPr id="5" name="QB_9_AN.135_1#eda7e3ef2.blank?vcp=1&amp;pid=9eab3befd&amp;color=0,0,0&amp;vpa=53&amp;vtp=1&amp;bbb=1"/>
          <p:cNvSpPr/>
          <p:nvPr/>
        </p:nvSpPr>
        <p:spPr>
          <a:xfrm>
            <a:off x="10079958" y="3206880"/>
            <a:ext cx="1423988" cy="3160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27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愉快（1分）</a:t>
            </a:r>
            <a:endParaRPr lang="en-US" altLang="zh-CN" dirty="0"/>
          </a:p>
        </p:txBody>
      </p:sp>
      <p:sp>
        <p:nvSpPr>
          <p:cNvPr id="6" name="QB_9_AN.136_1#eda7e3ef2.blank?vcp=1&amp;pid=9eab3befd&amp;color=0,0,0&amp;vpa=54&amp;vtp=1&amp;bbb=1"/>
          <p:cNvSpPr/>
          <p:nvPr/>
        </p:nvSpPr>
        <p:spPr>
          <a:xfrm>
            <a:off x="1831172" y="3951925"/>
            <a:ext cx="8053388" cy="3160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2700"/>
              </a:lnSpc>
            </a:pPr>
            <a:r>
              <a:rPr lang="en-US" altLang="zh-CN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此处怪石嶙峋</a:t>
            </a:r>
            <a:r>
              <a:rPr lang="en-US" altLang="zh-CN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，水清林幽，但自从道州设置以来，没有人来赏识爱护它（2分）</a:t>
            </a:r>
            <a:endParaRPr lang="en-US" altLang="zh-CN" dirty="0"/>
          </a:p>
        </p:txBody>
      </p:sp>
      <p:sp>
        <p:nvSpPr>
          <p:cNvPr id="7" name="QB_9_BD.137_1#8c6357a87?sp=1&amp;vcp=1&amp;pid=9eab3befd&amp;color=0,0,0&amp;vtp=1&amp;bbb=1&amp;hb=1"/>
          <p:cNvSpPr/>
          <p:nvPr/>
        </p:nvSpPr>
        <p:spPr>
          <a:xfrm>
            <a:off x="502920" y="4666046"/>
            <a:ext cx="11183112" cy="16084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10.结合作者资料及作品，补全小语的发言。（3分）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1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小</a:t>
            </a:r>
            <a:r>
              <a:rPr lang="en-US" altLang="zh-CN" sz="1800" b="1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语</a:t>
            </a:r>
            <a:r>
              <a:rPr lang="en-US" altLang="zh-CN" sz="1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通过甲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乙两文我发现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人面对相似景色产生的看法会受到自己的遭遇与志向的影响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就如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游虎丘小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记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的李流芳和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右溪记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的元结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_________________________________________________________________</a:t>
            </a:r>
            <a:endParaRPr lang="en-US" altLang="zh-CN" sz="1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3100"/>
              </a:lnSpc>
            </a:pPr>
            <a:r>
              <a:rPr lang="en-US" altLang="zh-CN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___________________________________________________________________________</a:t>
            </a: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dirty="0"/>
          </a:p>
        </p:txBody>
      </p:sp>
      <p:sp>
        <p:nvSpPr>
          <p:cNvPr id="8" name="QB_9_AN.138_1#8c6357a87.blank?vcp=1&amp;pid=9eab3befd&amp;color=0,0,0&amp;vpa=55&amp;vtp=1&amp;bbb=1&amp;hb=1"/>
          <p:cNvSpPr/>
          <p:nvPr/>
        </p:nvSpPr>
        <p:spPr>
          <a:xfrm>
            <a:off x="502920" y="5473766"/>
            <a:ext cx="11183112" cy="778955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latinLnBrk="1">
              <a:lnSpc>
                <a:spcPct val="150000"/>
              </a:lnSpc>
            </a:pPr>
            <a:r>
              <a:rPr lang="en-US" altLang="zh-CN" b="1" i="0">
                <a:solidFill>
                  <a:srgbClr val="FF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                             </a:t>
            </a:r>
            <a:r>
              <a:rPr lang="en-US" altLang="zh-CN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【</a:t>
            </a:r>
            <a:r>
              <a:rPr lang="en-US" altLang="zh-CN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示例】李流芳游览虎丘，面对山空人静，独往会心的景色，发出了</a:t>
            </a:r>
            <a:r>
              <a:rPr lang="en-US" altLang="zh-CN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“真知言</a:t>
            </a:r>
            <a:r>
              <a:rPr lang="en-US" altLang="zh-CN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”的感慨，而元结面对荒凉的右溪，发出了“徘徊溪上，为之怅然”的感慨（3分）</a:t>
            </a:r>
            <a:endParaRPr lang="en-US" altLang="zh-CN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5" grpId="0" animBg="1" build="p"/>
      <p:bldP spid="6" grpId="0" animBg="1" build="p"/>
      <p:bldP spid="8" grpId="0" animBg="1" build="p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7_BD#8bcb0820b?vcp=1&amp;pid=f2885eaa4&amp;color=0,0,0&amp;vtp=1&amp;bt=1&amp;bbb=1&amp;hb=1"/>
          <p:cNvSpPr/>
          <p:nvPr/>
        </p:nvSpPr>
        <p:spPr>
          <a:xfrm>
            <a:off x="502920" y="891540"/>
            <a:ext cx="11183112" cy="109728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 latinLnBrk="1">
              <a:lnSpc>
                <a:spcPts val="29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篇一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［2024宁波余姚市一模］朱自清在《经典常谈》中说“记载那些（策士们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）说</a:t>
            </a:r>
            <a:endParaRPr lang="en-US" altLang="zh-CN" sz="2400" b="1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29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辞的书叫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《战国策》”。下面是同学们学习相关篇章后做的“《战国策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》中的论说艺</a:t>
            </a:r>
            <a:endParaRPr lang="en-US" altLang="zh-CN" sz="2400" b="1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29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术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”专题，请你阅读，完成1~3题。（15分）</a:t>
            </a:r>
            <a:endParaRPr lang="en-US" altLang="zh-CN" sz="2400" dirty="0"/>
          </a:p>
        </p:txBody>
      </p:sp>
      <p:sp>
        <p:nvSpPr>
          <p:cNvPr id="3" name="QM_8_BD.139_1#17aa78fce?vcp=1&amp;pid=8bcb0820b&amp;color=0,0,0&amp;vtp=1&amp;bbb=1&amp;hb=1"/>
          <p:cNvSpPr/>
          <p:nvPr/>
        </p:nvSpPr>
        <p:spPr>
          <a:xfrm>
            <a:off x="502920" y="1993900"/>
            <a:ext cx="11183112" cy="24466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18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【甲】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秦王怫然怒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谓唐雎曰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：“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公亦尝闻天子之怒乎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？”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唐雎对曰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：“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臣未尝闻也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。”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秦王曰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天子之怒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伏尸百万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流血千里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。”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唐雎曰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：“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大王尝闻布衣之怒乎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？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秦王曰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：“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布衣之怒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亦免冠徒跣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以头抢地尔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。”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唐雎曰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：“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此庸夫之怒也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非士之怒也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夫专诸之刺王僚也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彗星袭月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聂政之刺韩傀也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白虹贯日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要离之刺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庆忌也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仓鹰击于殿上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此三子者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皆布衣之士也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怀怒未发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休祲降于天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与臣而将四矣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若士必怒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伏尸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二人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流血五步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天下缟素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今日是也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。”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挺剑而起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endParaRPr lang="en-US" altLang="zh-CN" sz="1800" dirty="0"/>
          </a:p>
          <a:p>
            <a:pPr algn="r" latinLnBrk="1"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选自《战国策·魏策四》）</a:t>
            </a:r>
            <a:endParaRPr lang="en-US" altLang="zh-CN" dirty="0"/>
          </a:p>
        </p:txBody>
      </p:sp>
    </p:spTree>
  </p:cSld>
  <p:clrMapOvr>
    <a:masterClrMapping/>
  </p:clrMapOvr>
  <p:transition>
    <p:split dir="in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6e5445790.fixed?vcp=1&amp;pid=f922c5066&amp;color=4,110,182&amp;vtp=1&amp;bbb=1"/>
          <p:cNvSpPr/>
          <p:nvPr/>
        </p:nvSpPr>
        <p:spPr>
          <a:xfrm>
            <a:off x="219456" y="2505456"/>
            <a:ext cx="11740896" cy="923544"/>
          </a:xfrm>
          <a:prstGeom prst="rect">
            <a:avLst/>
          </a:prstGeom>
          <a:noFill/>
        </p:spPr>
        <p:txBody>
          <a:bodyPr wrap="none" lIns="0" tIns="0" rIns="0" bIns="0" rtlCol="0" anchor="b"/>
          <a:lstStyle/>
          <a:p>
            <a:pPr algn="ctr" latinLnBrk="1">
              <a:lnSpc>
                <a:spcPts val="6700"/>
              </a:lnSpc>
            </a:pPr>
            <a:r>
              <a:rPr lang="en-US" altLang="zh-CN" sz="5400" b="1" i="0" dirty="0">
                <a:solidFill>
                  <a:srgbClr val="046EB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专题六</a:t>
            </a:r>
            <a:r>
              <a:rPr lang="en-US" altLang="zh-CN" sz="5400" b="1" i="0" dirty="0">
                <a:solidFill>
                  <a:srgbClr val="046EB6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5400" b="1" i="0" dirty="0">
                <a:solidFill>
                  <a:srgbClr val="046EB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文言文阅读</a:t>
            </a:r>
            <a:endParaRPr lang="en-US" altLang="zh-CN" sz="5400" dirty="0"/>
          </a:p>
        </p:txBody>
      </p:sp>
    </p:spTree>
  </p:cSld>
  <p:clrMapOvr>
    <a:masterClrMapping/>
  </p:clrMapOvr>
  <p:transition>
    <p:split dir="in"/>
  </p:transition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8_BD.139_2#17aa78fce?vcp=1&amp;pid=8bcb0820b&amp;color=0,0,0&amp;vtp=1&amp;bt=1&amp;bbb=1&amp;hb=1"/>
          <p:cNvSpPr/>
          <p:nvPr/>
        </p:nvSpPr>
        <p:spPr>
          <a:xfrm>
            <a:off x="502920" y="2233615"/>
            <a:ext cx="11183112" cy="28657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18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【乙】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于是入朝见威王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曰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：“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臣诚知不如徐公美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臣之妻私臣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臣之妾畏臣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臣之客欲有求于臣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皆以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美于徐公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今齐地方千里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百二十城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宫妇左右莫不私王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朝廷之臣莫不畏王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四境之内莫不有求于王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由此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观之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王之蔽甚矣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。”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王曰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：“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善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。”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乃下令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：“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群臣吏民能面刺寡人之过者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受上赏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上书谏寡人者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受中赏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能谤讥于市朝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闻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寡人之耳者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受下赏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。”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令初下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群臣进谏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门庭若市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数月之后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时时而间进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期年之后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虽欲言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无可进者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燕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赵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韩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魏闻之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皆朝于齐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此所谓战胜于朝廷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endParaRPr lang="en-US" altLang="zh-CN" sz="1800" dirty="0"/>
          </a:p>
          <a:p>
            <a:pPr algn="r" latinLnBrk="1"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选自《战国策·齐策一》）</a:t>
            </a:r>
            <a:endParaRPr lang="en-US" altLang="zh-CN" dirty="0"/>
          </a:p>
        </p:txBody>
      </p:sp>
    </p:spTree>
  </p:cSld>
  <p:clrMapOvr>
    <a:masterClrMapping/>
  </p:clrMapOvr>
  <p:transition>
    <p:split dir="in"/>
  </p:transition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M_8_BD.139_3#17aa78fce?vcp=1&amp;pid=8bcb0820b&amp;color=0,0,0&amp;mp=1&amp;vtp=1&amp;bt=1&amp;bbb=1&amp;hb=1"/>
              <p:cNvSpPr/>
              <p:nvPr/>
            </p:nvSpPr>
            <p:spPr>
              <a:xfrm>
                <a:off x="502920" y="1706882"/>
                <a:ext cx="11183112" cy="3919855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</a:t>
                </a:r>
                <a:r>
                  <a:rPr lang="en-US" altLang="zh-CN" sz="18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【丙】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燕昭王曰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：“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寡人将谁朝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楷体" panose="02010609060101010101" pitchFamily="34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楷体" panose="02010609060101010101" pitchFamily="34" charset="-122"/>
                            <a:cs typeface="Times New Roman" panose="02020603050405020304" pitchFamily="34" charset="-120"/>
                          </a:rPr>
                          <m:t>​</m:t>
                        </m:r>
                      </m:e>
                      <m:sup>
                        <m:r>
                          <a:rPr lang="en-US" altLang="zh-CN" sz="1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楷体" panose="02010609060101010101" pitchFamily="34" charset="-122"/>
                            <a:cs typeface="Times New Roman" panose="02020603050405020304" pitchFamily="34" charset="-120"/>
                          </a:rPr>
                          <m:t>①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而可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？”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郭隗先生曰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：“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臣闻古之人君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有以千金求千里马者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三年不能得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。</a:t>
                </a:r>
                <a:endParaRPr lang="en-US" altLang="zh-CN" sz="1800" b="0" i="0">
                  <a:solidFill>
                    <a:srgbClr val="000000"/>
                  </a:solidFill>
                  <a:latin typeface="Times New Roman" panose="02020603050405020304" pitchFamily="34" charset="0"/>
                  <a:ea typeface="楷体" panose="02010609060101010101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涓人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楷体" panose="02010609060101010101" pitchFamily="34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楷体" panose="02010609060101010101" pitchFamily="34" charset="-122"/>
                            <a:cs typeface="Times New Roman" panose="02020603050405020304" pitchFamily="34" charset="-120"/>
                          </a:rPr>
                          <m:t>​</m:t>
                        </m:r>
                      </m:e>
                      <m:sup>
                        <m:r>
                          <a:rPr lang="en-US" altLang="zh-CN" sz="1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楷体" panose="02010609060101010101" pitchFamily="34" charset="-122"/>
                            <a:cs typeface="Times New Roman" panose="02020603050405020304" pitchFamily="34" charset="-120"/>
                          </a:rPr>
                          <m:t>②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言于君曰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：‘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请求之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。’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君遣之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。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三月得千里马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马已死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买其首五百金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反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楷体" panose="02010609060101010101" pitchFamily="34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楷体" panose="02010609060101010101" pitchFamily="34" charset="-122"/>
                            <a:cs typeface="Times New Roman" panose="02020603050405020304" pitchFamily="34" charset="-120"/>
                          </a:rPr>
                          <m:t>​</m:t>
                        </m:r>
                      </m:e>
                      <m:sup>
                        <m:r>
                          <a:rPr lang="en-US" altLang="zh-CN" sz="1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楷体" panose="02010609060101010101" pitchFamily="34" charset="-122"/>
                            <a:cs typeface="Times New Roman" panose="02020603050405020304" pitchFamily="34" charset="-120"/>
                          </a:rPr>
                          <m:t>③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以报君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。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君大怒曰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：‘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所求</a:t>
                </a:r>
                <a:endParaRPr lang="en-US" altLang="zh-CN" sz="1800" b="0" i="0">
                  <a:solidFill>
                    <a:srgbClr val="000000"/>
                  </a:solidFill>
                  <a:latin typeface="Times New Roman" panose="02020603050405020304" pitchFamily="34" charset="0"/>
                  <a:ea typeface="楷体" panose="02010609060101010101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者生马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安事死马而捐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楷体" panose="02010609060101010101" pitchFamily="34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楷体" panose="02010609060101010101" pitchFamily="34" charset="-122"/>
                            <a:cs typeface="Times New Roman" panose="02020603050405020304" pitchFamily="34" charset="-120"/>
                          </a:rPr>
                          <m:t>​</m:t>
                        </m:r>
                      </m:e>
                      <m:sup>
                        <m:r>
                          <a:rPr lang="en-US" altLang="zh-CN" sz="1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楷体" panose="02010609060101010101" pitchFamily="34" charset="-122"/>
                            <a:cs typeface="Times New Roman" panose="02020603050405020304" pitchFamily="34" charset="-120"/>
                          </a:rPr>
                          <m:t>④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五百金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？’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涓人对曰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：‘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死马且买之五百金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况生马乎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？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天下必以王为能事马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马今至</a:t>
                </a:r>
                <a:endParaRPr lang="en-US" altLang="zh-CN" sz="1800" b="0" i="0">
                  <a:solidFill>
                    <a:srgbClr val="000000"/>
                  </a:solidFill>
                  <a:latin typeface="Times New Roman" panose="02020603050405020304" pitchFamily="34" charset="0"/>
                  <a:ea typeface="楷体" panose="02010609060101010101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矣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。’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于是不能期年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千里马至者三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。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今王诚欲致士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先从隗始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。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隗且见事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楷体" panose="02010609060101010101" pitchFamily="34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楷体" panose="02010609060101010101" pitchFamily="34" charset="-122"/>
                            <a:cs typeface="Times New Roman" panose="02020603050405020304" pitchFamily="34" charset="-120"/>
                          </a:rPr>
                          <m:t>​</m:t>
                        </m:r>
                      </m:e>
                      <m:sup>
                        <m:r>
                          <a:rPr lang="en-US" altLang="zh-CN" sz="1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楷体" panose="02010609060101010101" pitchFamily="34" charset="-122"/>
                            <a:cs typeface="Times New Roman" panose="02020603050405020304" pitchFamily="34" charset="-120"/>
                          </a:rPr>
                          <m:t>⑤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况贤于隗者乎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？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岂远千里哉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？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” </a:t>
                </a:r>
                <a:endParaRPr lang="en-US" altLang="zh-CN" sz="1800" b="0" i="0">
                  <a:solidFill>
                    <a:srgbClr val="000000"/>
                  </a:solidFill>
                  <a:latin typeface="Times New Roman" panose="02020603050405020304" pitchFamily="34" charset="0"/>
                  <a:ea typeface="楷体" panose="02010609060101010101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于是昭王为隗筑宫而师之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。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乐毅自魏往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邹衍自齐往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剧辛自赵往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士争凑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楷体" panose="02010609060101010101" pitchFamily="34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楷体" panose="02010609060101010101" pitchFamily="34" charset="-122"/>
                            <a:cs typeface="Times New Roman" panose="02020603050405020304" pitchFamily="34" charset="-120"/>
                          </a:rPr>
                          <m:t>​</m:t>
                        </m:r>
                      </m:e>
                      <m:sup>
                        <m:r>
                          <a:rPr lang="en-US" altLang="zh-CN" sz="1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楷体" panose="02010609060101010101" pitchFamily="34" charset="-122"/>
                            <a:cs typeface="Times New Roman" panose="02020603050405020304" pitchFamily="34" charset="-120"/>
                          </a:rPr>
                          <m:t>⑥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燕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。</a:t>
                </a:r>
                <a:endParaRPr lang="en-US" altLang="zh-CN" sz="1800" dirty="0"/>
              </a:p>
              <a:p>
                <a:pPr algn="r"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选自《战国策·燕策一》）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1" i="0">
                    <a:solidFill>
                      <a:srgbClr val="000000"/>
                    </a:solidFill>
                    <a:latin typeface="宋体" panose="02010600030101010101" pitchFamily="2" charset="-122"/>
                    <a:ea typeface="楷体" panose="02010609060101010101" pitchFamily="34" charset="-122"/>
                    <a:cs typeface="Times New Roman" panose="02020603050405020304" pitchFamily="34" charset="-120"/>
                  </a:rPr>
                  <a:t>    </a:t>
                </a:r>
                <a:r>
                  <a:rPr lang="en-US" altLang="zh-CN" sz="18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【</a:t>
                </a:r>
                <a:r>
                  <a:rPr lang="en-US" altLang="zh-CN" sz="18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注】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①谁朝：朝谁，拜访谁。②涓人：宫中负责养兽的官吏。③反：通“返”。④捐：花费。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⑤见事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：被</a:t>
                </a:r>
                <a:endParaRPr lang="en-US" altLang="zh-CN" sz="1800" b="0" i="0">
                  <a:solidFill>
                    <a:srgbClr val="000000"/>
                  </a:solidFill>
                  <a:latin typeface="Times New Roman" panose="02020603050405020304" pitchFamily="34" charset="0"/>
                  <a:ea typeface="楷体" panose="02010609060101010101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任用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。⑥凑：聚集，奔向。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M_8_BD.139_3#17aa78fce?vcp=1&amp;pid=8bcb0820b&amp;color=0,0,0&amp;mp=1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1706882"/>
                <a:ext cx="11183112" cy="3919855"/>
              </a:xfrm>
              <a:prstGeom prst="rect">
                <a:avLst/>
              </a:prstGeom>
              <a:blipFill rotWithShape="1">
                <a:blip r:embed="rId1"/>
                <a:stretch>
                  <a:fillRect r="-958" b="-108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9_BD.140_1#0e93e79cb?sp=1&amp;vcp=1&amp;pid=17aa78fce&amp;color=0,0,0&amp;mp=1&amp;vtp=1&amp;bt=1&amp;bbb=1"/>
          <p:cNvSpPr/>
          <p:nvPr/>
        </p:nvSpPr>
        <p:spPr>
          <a:xfrm>
            <a:off x="502920" y="2084008"/>
            <a:ext cx="11183112" cy="3541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1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1.下面是同学们围绕“论说目的”设计的表格，请你解释加点词的意思。（3分）</a:t>
            </a:r>
            <a:endParaRPr lang="en-US" altLang="zh-CN" sz="1800" dirty="0"/>
          </a:p>
        </p:txBody>
      </p:sp>
      <p:graphicFrame>
        <p:nvGraphicFramePr>
          <p:cNvPr id="54" name="QB_9_BD.140_2#0e93e79cb?colgroup=3,8,35&amp;vcp=1&amp;pid=17aa78fce&amp;color=0,0,0&amp;mp=1&amp;vtp=1&amp;bbb=1"/>
          <p:cNvGraphicFramePr>
            <a:graphicFrameLocks noGrp="1"/>
          </p:cNvGraphicFramePr>
          <p:nvPr/>
        </p:nvGraphicFramePr>
        <p:xfrm>
          <a:off x="502920" y="2565466"/>
          <a:ext cx="11155680" cy="2663191"/>
        </p:xfrm>
        <a:graphic>
          <a:graphicData uri="http://schemas.openxmlformats.org/drawingml/2006/table">
            <a:tbl>
              <a:tblPr/>
              <a:tblGrid>
                <a:gridCol w="950976"/>
                <a:gridCol w="2011680"/>
                <a:gridCol w="8193024"/>
              </a:tblGrid>
              <a:tr h="385382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文</a:t>
                      </a:r>
                      <a:r>
                        <a:rPr lang="en-US" altLang="zh-CN" sz="18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8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段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论说主体与对象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论说目的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59333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【甲】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唐雎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秦王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2900"/>
                        </a:lnSpc>
                      </a:pP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唐雎挫败秦王阴谋</a:t>
                      </a:r>
                      <a:r>
                        <a:rPr lang="en-US" altLang="zh-CN" sz="18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不辱使命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（1）</a:t>
                      </a: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辱：</a:t>
                      </a:r>
                      <a:r>
                        <a:rPr lang="en-US" altLang="zh-CN" sz="1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____________</a:t>
                      </a:r>
                      <a:endParaRPr lang="en-US" altLang="zh-CN" sz="1200" dirty="0"/>
                    </a:p>
                    <a:p>
                      <a:pPr algn="l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【</a:t>
                      </a:r>
                      <a:r>
                        <a:rPr lang="en-US" altLang="zh-CN" sz="18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联系语境】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59143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【乙】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邹忌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齐威王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2900"/>
                        </a:lnSpc>
                      </a:pP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邹忌劝齐威王纳谏除弊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（2）</a:t>
                      </a: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谏：</a:t>
                      </a:r>
                      <a:r>
                        <a:rPr lang="en-US" altLang="zh-CN" sz="1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______________________________</a:t>
                      </a:r>
                      <a:endParaRPr lang="en-US" altLang="zh-CN" sz="1200" dirty="0"/>
                    </a:p>
                    <a:p>
                      <a:pPr algn="l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【</a:t>
                      </a:r>
                      <a:r>
                        <a:rPr lang="en-US" altLang="zh-CN" sz="18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联系旧知】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“以塞忠谏之路也”（诸葛亮《出师表》）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59333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【丙】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郭隗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燕昭王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2900"/>
                        </a:lnSpc>
                      </a:pP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郭隗劝燕昭王致士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（3）</a:t>
                      </a: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致：</a:t>
                      </a:r>
                      <a:r>
                        <a:rPr lang="en-US" altLang="zh-CN" sz="1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______________________________________</a:t>
                      </a:r>
                      <a:endParaRPr lang="en-US" altLang="zh-CN" sz="1200" dirty="0"/>
                    </a:p>
                    <a:p>
                      <a:pPr algn="l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【</a:t>
                      </a:r>
                      <a:r>
                        <a:rPr lang="en-US" altLang="zh-CN" sz="18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查阅辞典】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①给予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；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②招引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；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③情趣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（《古代汉语词典》）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QB_9_AN.141_1#0e93e79cb.blank?vcp=1&amp;pid=17aa78fce&amp;color=0,0,0&amp;mp=1&amp;vpa=56&amp;vtp=1&amp;bbb=1"/>
          <p:cNvSpPr/>
          <p:nvPr/>
        </p:nvSpPr>
        <p:spPr>
          <a:xfrm>
            <a:off x="7530933" y="2961833"/>
            <a:ext cx="1309688" cy="31623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27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辱没，辜负</a:t>
            </a:r>
            <a:endParaRPr lang="en-US" altLang="zh-CN" dirty="0"/>
          </a:p>
        </p:txBody>
      </p:sp>
      <p:sp>
        <p:nvSpPr>
          <p:cNvPr id="5" name="QB_9_AN.142_1#0e93e79cb.blank?vcp=1&amp;pid=17aa78fce&amp;color=0,0,0&amp;mp=1&amp;vpa=57&amp;vtp=1&amp;bbb=1"/>
          <p:cNvSpPr/>
          <p:nvPr/>
        </p:nvSpPr>
        <p:spPr>
          <a:xfrm>
            <a:off x="6857833" y="3721165"/>
            <a:ext cx="3367088" cy="31623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27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用言语规劝君主或尊长改正错误</a:t>
            </a:r>
            <a:endParaRPr lang="en-US" altLang="zh-CN" dirty="0"/>
          </a:p>
        </p:txBody>
      </p:sp>
      <p:sp>
        <p:nvSpPr>
          <p:cNvPr id="6" name="QB_9_AN.143_1#0e93e79cb.blank?vcp=1&amp;pid=17aa78fce&amp;color=0,0,0&amp;mp=1&amp;vpa=58&amp;vtp=1&amp;bbb=1"/>
          <p:cNvSpPr/>
          <p:nvPr/>
        </p:nvSpPr>
        <p:spPr>
          <a:xfrm>
            <a:off x="6400632" y="4480309"/>
            <a:ext cx="4281488" cy="3160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27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招引（填“②”也对）（3分。每小题1分）</a:t>
            </a:r>
            <a:endParaRPr lang="en-US" altLang="zh-CN" dirty="0"/>
          </a:p>
        </p:txBody>
      </p:sp>
      <p:sp>
        <p:nvSpPr>
          <p:cNvPr id="3" name="QB_9_BD.140_2#0e93e79cb?colgroup=3,8,35&amp;vcp=1&amp;pid=17aa78fce&amp;color=0,0,0&amp;mp=1&amp;vtp=1&amp;bbb=1&amp;zzd= 1"/>
          <p:cNvSpPr/>
          <p:nvPr/>
        </p:nvSpPr>
        <p:spPr>
          <a:xfrm>
            <a:off x="5906158" y="3293049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QB_9_BD.140_2#0e93e79cb?colgroup=3,8,35&amp;vcp=1&amp;pid=17aa78fce&amp;color=0,0,0&amp;mp=1&amp;vtp=1&amp;bbb=1&amp;zzd= 1"/>
          <p:cNvSpPr/>
          <p:nvPr/>
        </p:nvSpPr>
        <p:spPr>
          <a:xfrm>
            <a:off x="5233058" y="4052382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QB_9_BD.140_2#0e93e79cb?colgroup=3,8,35&amp;vcp=1&amp;pid=17aa78fce&amp;color=0,0,0&amp;mp=1&amp;vtp=1&amp;bbb=1&amp;zzd= 1"/>
          <p:cNvSpPr/>
          <p:nvPr/>
        </p:nvSpPr>
        <p:spPr>
          <a:xfrm>
            <a:off x="5004458" y="4811526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5" grpId="0" animBg="1" build="p"/>
      <p:bldP spid="6" grpId="0" animBg="1" build="p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9_BD.144_1#ca2e64768?sp=1&amp;vcp=1&amp;pid=17aa78fce&amp;color=0,0,0&amp;vtp=1&amp;bt=1&amp;bbb=1"/>
          <p:cNvSpPr/>
          <p:nvPr/>
        </p:nvSpPr>
        <p:spPr>
          <a:xfrm>
            <a:off x="502920" y="2012031"/>
            <a:ext cx="11183112" cy="3541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1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2.下面是同学们整理出的“论说技巧”要点，请你根据要求完成两个任务。（8分）</a:t>
            </a:r>
            <a:endParaRPr lang="en-US" altLang="zh-CN" sz="1800" dirty="0"/>
          </a:p>
        </p:txBody>
      </p:sp>
      <p:sp>
        <p:nvSpPr>
          <p:cNvPr id="3" name="QO_9_BD.144_2#ca2e64768?sp=1&amp;vcp=1&amp;pid=17aa78fce&amp;color=0,0,0&amp;vtp=1&amp;bbb=1"/>
          <p:cNvSpPr/>
          <p:nvPr/>
        </p:nvSpPr>
        <p:spPr>
          <a:xfrm>
            <a:off x="502920" y="2410493"/>
            <a:ext cx="11183112" cy="11923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300"/>
              </a:lnSpc>
            </a:pPr>
            <a:r>
              <a:rPr lang="en-US" altLang="zh-CN" sz="1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虚词中见态度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【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示例】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由此观之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王之蔽甚矣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1800" dirty="0"/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这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句话的意思是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：“由此看来，大王您受蒙蔽很深啦！”“矣”加强了肯定语气，表现邹忌对齐威王的关心与担忧。</a:t>
            </a:r>
            <a:endParaRPr lang="en-US" altLang="zh-CN" sz="1800" dirty="0"/>
          </a:p>
        </p:txBody>
      </p:sp>
      <p:sp>
        <p:nvSpPr>
          <p:cNvPr id="4" name="QO_10_BD.145_1#9f2d5faea?vcp=1&amp;pid=ca2e64768&amp;color=0,0,0&amp;vtp=1&amp;bbb=1"/>
          <p:cNvSpPr/>
          <p:nvPr/>
        </p:nvSpPr>
        <p:spPr>
          <a:xfrm>
            <a:off x="502920" y="3655093"/>
            <a:ext cx="11183112" cy="7702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【任务一】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参考上面示例，用现代汉语写出下面句子的意思，并分析虚词的表达作用。</a:t>
            </a:r>
            <a:endParaRPr lang="en-US" altLang="zh-CN" sz="1800" dirty="0"/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隗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且见事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况贤于隗者乎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</a:t>
            </a:r>
            <a:endParaRPr lang="en-US" altLang="zh-CN" sz="1800" dirty="0"/>
          </a:p>
        </p:txBody>
      </p:sp>
      <p:sp>
        <p:nvSpPr>
          <p:cNvPr id="5" name="QO_10_AN.146_1#9f2d5faea?vcp=1&amp;pid=ca2e64768&amp;color=0,0,0&amp;vtp=1&amp;bbb=1&amp;hb=1"/>
          <p:cNvSpPr/>
          <p:nvPr/>
        </p:nvSpPr>
        <p:spPr>
          <a:xfrm>
            <a:off x="502920" y="4477863"/>
            <a:ext cx="11183112" cy="7732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【答案】</a:t>
            </a:r>
            <a:r>
              <a:rPr lang="en-US" altLang="zh-CN" sz="1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我郭隗尚且能够被任用，何况那些比我郭隗更贤良的人呢？“乎”加强了反问语气</a:t>
            </a:r>
            <a:r>
              <a:rPr lang="en-US" altLang="zh-CN" sz="1800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，表现出郭隗对燕昭</a:t>
            </a:r>
            <a:endParaRPr lang="en-US" altLang="zh-CN" sz="1800" b="1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100"/>
              </a:lnSpc>
            </a:pPr>
            <a:r>
              <a:rPr lang="en-US" altLang="zh-CN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王能招揽到人才的信心</a:t>
            </a:r>
            <a:r>
              <a:rPr lang="en-US" altLang="zh-CN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。（4分）</a:t>
            </a:r>
            <a:endParaRPr lang="en-US" altLang="zh-CN" dirty="0"/>
          </a:p>
        </p:txBody>
      </p:sp>
      <p:sp>
        <p:nvSpPr>
          <p:cNvPr id="6" name="QO_9_BD.144_2#ca2e64768?sp=1&amp;vcp=1&amp;pid=17aa78fce&amp;color=0,0,0&amp;vtp=1&amp;bbb=1&amp;zzd= 3"/>
          <p:cNvSpPr/>
          <p:nvPr/>
        </p:nvSpPr>
        <p:spPr>
          <a:xfrm>
            <a:off x="3570002" y="3210593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QO_10_BD.145_1#9f2d5faea?vcp=1&amp;pid=ca2e64768&amp;color=0,0,0&amp;vtp=1&amp;bbb=1&amp;zzd= 3"/>
          <p:cNvSpPr/>
          <p:nvPr/>
        </p:nvSpPr>
        <p:spPr>
          <a:xfrm>
            <a:off x="2884202" y="4425348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build="p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10#5e385e1a9?sp=1&amp;vcp=1&amp;pid=ca2e64768&amp;color=0,0,0&amp;mp=1&amp;vtp=1&amp;bt=1&amp;bbb=1&amp;hb=1"/>
          <p:cNvSpPr/>
          <p:nvPr/>
        </p:nvSpPr>
        <p:spPr>
          <a:xfrm>
            <a:off x="502920" y="2437481"/>
            <a:ext cx="11183112" cy="119253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300"/>
              </a:lnSpc>
            </a:pPr>
            <a:r>
              <a:rPr lang="en-US" altLang="zh-CN" sz="1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类比中见智慧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【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示例】甲文中唐雎列举了专诸、聂政、要离这些“布衣之士”的例子，类比今日自己面临的处境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，表明自己捍卫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国土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、视死如归的决心。</a:t>
            </a:r>
            <a:endParaRPr lang="en-US" altLang="zh-CN" dirty="0"/>
          </a:p>
        </p:txBody>
      </p:sp>
      <p:sp>
        <p:nvSpPr>
          <p:cNvPr id="3" name="QO_10_BD.147_1#4e68e43bf?vcp=1&amp;pid=ca2e64768&amp;color=0,0,0&amp;vtp=1&amp;bbb=1"/>
          <p:cNvSpPr/>
          <p:nvPr/>
        </p:nvSpPr>
        <p:spPr>
          <a:xfrm>
            <a:off x="502920" y="3672746"/>
            <a:ext cx="11183112" cy="3511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1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【任务二】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丙文中郭隗举涓人花五百金买死马的事例，用意是什么？</a:t>
            </a:r>
            <a:endParaRPr lang="en-US" altLang="zh-CN" sz="1800" dirty="0"/>
          </a:p>
        </p:txBody>
      </p:sp>
      <p:sp>
        <p:nvSpPr>
          <p:cNvPr id="4" name="QO_10_AN.148_1#4e68e43bf?vcp=1&amp;pid=ca2e64768&amp;color=0,0,0&amp;vtp=1&amp;bbb=1&amp;hb=1"/>
          <p:cNvSpPr/>
          <p:nvPr/>
        </p:nvSpPr>
        <p:spPr>
          <a:xfrm>
            <a:off x="502920" y="4083528"/>
            <a:ext cx="11183112" cy="7732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【答案】</a:t>
            </a:r>
            <a:r>
              <a:rPr lang="en-US" altLang="zh-CN" sz="1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以涓人花五百金买死马得到千里马的例子，类比燕昭王如果任用郭隗显示招贤之心</a:t>
            </a:r>
            <a:r>
              <a:rPr lang="en-US" altLang="zh-CN" sz="1800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，必能招揽天下士</a:t>
            </a:r>
            <a:endParaRPr lang="en-US" altLang="zh-CN" sz="1800" b="1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100"/>
              </a:lnSpc>
            </a:pPr>
            <a:r>
              <a:rPr lang="en-US" altLang="zh-CN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人</a:t>
            </a:r>
            <a:r>
              <a:rPr lang="en-US" altLang="zh-CN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，表达了郭隗对燕昭王的期许。（4分）</a:t>
            </a:r>
            <a:endParaRPr lang="en-US" altLang="zh-CN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9_BD.149_1#9bcb73708?sp=1&amp;vcp=1&amp;pid=17aa78fce&amp;color=0,0,0&amp;vtp=1&amp;bt=1&amp;bbb=1&amp;hb=1"/>
          <p:cNvSpPr/>
          <p:nvPr/>
        </p:nvSpPr>
        <p:spPr>
          <a:xfrm>
            <a:off x="502920" y="2227265"/>
            <a:ext cx="11183112" cy="28657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3.下面是同学们围绕“论说意义”展开的对话，请将对话补充完整。（4分）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1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小</a:t>
            </a:r>
            <a:r>
              <a:rPr lang="en-US" altLang="zh-CN" sz="1800" b="1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文</a:t>
            </a:r>
            <a:r>
              <a:rPr lang="en-US" altLang="zh-CN" sz="1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战国策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中策士们的论说往往能产生积极的影响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如乙文中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燕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赵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韩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魏闻之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皆朝于齐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点明了齐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威王广开言路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修明内政后的成果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这是邹忌论说产生的积极意义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丙文中也有表明郭隗论说意义的语句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请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你找出来并加以分析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1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小</a:t>
            </a:r>
            <a:r>
              <a:rPr lang="en-US" altLang="zh-CN" sz="1800" b="1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语</a:t>
            </a:r>
            <a:r>
              <a:rPr lang="en-US" altLang="zh-CN" sz="1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我找的句子是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我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的分析：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_______________________________________________________________________________________</a:t>
            </a:r>
            <a:endParaRPr lang="en-US" altLang="zh-CN" sz="1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3100"/>
              </a:lnSpc>
            </a:pPr>
            <a:r>
              <a:rPr lang="en-US" altLang="zh-CN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</a:t>
            </a:r>
            <a:endParaRPr lang="en-US" altLang="zh-CN" dirty="0"/>
          </a:p>
        </p:txBody>
      </p:sp>
      <p:sp>
        <p:nvSpPr>
          <p:cNvPr id="3" name="QB_9_AN.150_1#9bcb73708.blank?vcp=1&amp;pid=17aa78fce&amp;color=0,0,0&amp;vpa=59&amp;vtp=1&amp;bbb=1"/>
          <p:cNvSpPr/>
          <p:nvPr/>
        </p:nvSpPr>
        <p:spPr>
          <a:xfrm>
            <a:off x="2794476" y="3873185"/>
            <a:ext cx="5424488" cy="35433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乐毅自魏往，邹衍自齐往，剧辛自赵往，士争凑燕。</a:t>
            </a:r>
            <a:endParaRPr lang="en-US" altLang="zh-CN" dirty="0"/>
          </a:p>
        </p:txBody>
      </p:sp>
      <p:sp>
        <p:nvSpPr>
          <p:cNvPr id="4" name="QB_9_AN.151_1#9bcb73708.blank?vcp=1&amp;pid=17aa78fce&amp;color=0,0,0&amp;vpa=60&amp;vtp=1&amp;bbb=1&amp;hb=1"/>
          <p:cNvSpPr/>
          <p:nvPr/>
        </p:nvSpPr>
        <p:spPr>
          <a:xfrm>
            <a:off x="502920" y="4292285"/>
            <a:ext cx="11183112" cy="778955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latinLnBrk="1">
              <a:lnSpc>
                <a:spcPct val="150000"/>
              </a:lnSpc>
            </a:pPr>
            <a:r>
              <a:rPr lang="en-US" altLang="zh-CN" b="1" i="0">
                <a:solidFill>
                  <a:srgbClr val="FF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       </a:t>
            </a:r>
            <a:r>
              <a:rPr lang="en-US" altLang="zh-CN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表明天下贤士争相赴燕的事实</a:t>
            </a:r>
            <a:r>
              <a:rPr lang="en-US" altLang="zh-CN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，点明燕昭王礼遇郭隗产生的积极影响，</a:t>
            </a:r>
            <a:r>
              <a:rPr lang="en-US" altLang="zh-CN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这也是郭隗论说的重要意义。（</a:t>
            </a:r>
            <a:r>
              <a:rPr lang="en-US" altLang="zh-CN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4分）</a:t>
            </a:r>
            <a:endParaRPr lang="en-US" altLang="zh-CN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7_BD#779dde4af?vcp=1&amp;pid=f2885eaa4&amp;color=0,0,0&amp;vtp=1&amp;bt=1&amp;bbb=1"/>
          <p:cNvSpPr/>
          <p:nvPr/>
        </p:nvSpPr>
        <p:spPr>
          <a:xfrm>
            <a:off x="502920" y="896112"/>
            <a:ext cx="11183112" cy="36576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 latinLnBrk="1">
              <a:lnSpc>
                <a:spcPts val="29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篇二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［2024杭州滨江区一模］结合材料内容，完成4~6题。（18分）</a:t>
            </a:r>
            <a:endParaRPr lang="en-US" altLang="zh-CN" sz="2400" dirty="0"/>
          </a:p>
        </p:txBody>
      </p:sp>
      <p:sp>
        <p:nvSpPr>
          <p:cNvPr id="3" name="QM_8_BD.152_1#60a3bcfc7?sp=1&amp;vcp=1&amp;pid=779dde4af&amp;color=0,0,0&amp;vtp=1&amp;bbb=1&amp;hb=1"/>
          <p:cNvSpPr/>
          <p:nvPr/>
        </p:nvSpPr>
        <p:spPr>
          <a:xfrm>
            <a:off x="502920" y="1270000"/>
            <a:ext cx="11183112" cy="20275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300"/>
              </a:lnSpc>
            </a:pPr>
            <a:r>
              <a:rPr lang="en-US" altLang="zh-CN" sz="18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【甲】诫子书</a:t>
            </a:r>
            <a:endParaRPr lang="en-US" altLang="zh-CN" sz="1800" dirty="0"/>
          </a:p>
          <a:p>
            <a:pPr algn="ctr" latinLnBrk="1"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［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三国］曹丕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父母于子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虽肝肠腐乱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为其掩蔽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不欲使乡党士友闻其罪过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然行之不改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久矣人自知之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用此仕官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不亦难乎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？</a:t>
            </a:r>
            <a:endParaRPr lang="en-US" altLang="zh-CN" sz="1800" dirty="0"/>
          </a:p>
          <a:p>
            <a:pPr algn="r" latinLnBrk="1"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选自《全三国文》）</a:t>
            </a:r>
            <a:endParaRPr lang="en-US" altLang="zh-CN" dirty="0"/>
          </a:p>
        </p:txBody>
      </p:sp>
      <p:sp>
        <p:nvSpPr>
          <p:cNvPr id="4" name="QM_8_BD.152_1#60a3bcfc7?sp=1&amp;vcp=1&amp;pid=779dde4af&amp;color=0,0,0&amp;vtp=1&amp;bbb=1&amp;hb=1&amp;zzd= 5"/>
          <p:cNvSpPr/>
          <p:nvPr/>
        </p:nvSpPr>
        <p:spPr>
          <a:xfrm>
            <a:off x="2198402" y="248920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split dir="in"/>
  </p:transition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M_8_BD.152_2#60a3bcfc7?sp=1&amp;vcp=1&amp;pid=779dde4af&amp;color=0,0,0&amp;mp=1&amp;vtp=1&amp;bt=1&amp;bbb=1&amp;hb=1"/>
              <p:cNvSpPr/>
              <p:nvPr/>
            </p:nvSpPr>
            <p:spPr>
              <a:xfrm>
                <a:off x="502920" y="1745236"/>
                <a:ext cx="11183112" cy="3703955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【乙】诫子书</a:t>
                </a:r>
                <a:endParaRPr lang="en-US" altLang="zh-CN" sz="1800" dirty="0"/>
              </a:p>
              <a:p>
                <a:pPr algn="ctr"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［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东汉］王修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宋体" panose="02010600030101010101" pitchFamily="2" charset="-122"/>
                    <a:ea typeface="楷体" panose="02010609060101010101" pitchFamily="34" charset="-122"/>
                    <a:cs typeface="Times New Roman" panose="02020603050405020304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自汝行之后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恨恨不乐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何者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？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我实老矣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所恃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楷体" panose="02010609060101010101" pitchFamily="34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楷体" panose="02010609060101010101" pitchFamily="34" charset="-122"/>
                            <a:cs typeface="Times New Roman" panose="02020603050405020304" pitchFamily="34" charset="-120"/>
                          </a:rPr>
                          <m:t>​</m:t>
                        </m:r>
                      </m:e>
                      <m:sup>
                        <m:r>
                          <a:rPr lang="en-US" altLang="zh-CN" sz="1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楷体" panose="02010609060101010101" pitchFamily="34" charset="-122"/>
                            <a:cs typeface="Times New Roman" panose="02020603050405020304" pitchFamily="34" charset="-120"/>
                          </a:rPr>
                          <m:t>①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汝等也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皆不在目前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意遑遑也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。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人之居世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忽去便过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，</a:t>
                </a:r>
                <a:endParaRPr lang="en-US" altLang="zh-CN" sz="1800" b="0" i="0">
                  <a:solidFill>
                    <a:srgbClr val="000000"/>
                  </a:solidFill>
                  <a:latin typeface="Times New Roman" panose="02020603050405020304" pitchFamily="34" charset="0"/>
                  <a:ea typeface="楷体" panose="02010609060101010101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日月可爱也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。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故禹不爱尺璧而爱寸阴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。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时过不可还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若年大不可少也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。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欲汝早之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未必读书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并学做人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。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汝今</a:t>
                </a:r>
                <a:endParaRPr lang="en-US" altLang="zh-CN" sz="100" b="0" i="0" kern="0" spc="-99900">
                  <a:solidFill>
                    <a:srgbClr val="000000"/>
                  </a:solidFill>
                  <a:latin typeface="Times New Roman" panose="02020603050405020304" pitchFamily="34" charset="0"/>
                  <a:ea typeface="楷体" panose="02010609060101010101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逾郡县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越山河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离兄弟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去妻子者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欲令见举动之宜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效高人远节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闻一得三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志在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“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善人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”。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左右不可不慎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，</a:t>
                </a:r>
                <a:endParaRPr lang="en-US" altLang="zh-CN" sz="1800" b="0" i="0">
                  <a:solidFill>
                    <a:srgbClr val="000000"/>
                  </a:solidFill>
                  <a:latin typeface="Times New Roman" panose="02020603050405020304" pitchFamily="34" charset="0"/>
                  <a:ea typeface="楷体" panose="02010609060101010101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善否之要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在此际也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。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行止与人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务在饶之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。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言思乃出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行详乃动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皆用情实道理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违斯败矣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。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父欲令子善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，</a:t>
                </a:r>
                <a:endParaRPr lang="en-US" altLang="zh-CN" sz="1800" b="0" i="0">
                  <a:solidFill>
                    <a:srgbClr val="000000"/>
                  </a:solidFill>
                  <a:latin typeface="Times New Roman" panose="02020603050405020304" pitchFamily="34" charset="0"/>
                  <a:ea typeface="楷体" panose="02010609060101010101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唯不能杀身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其余无惜也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。</a:t>
                </a:r>
                <a:endParaRPr lang="en-US" altLang="zh-CN" sz="1800" dirty="0"/>
              </a:p>
              <a:p>
                <a:pPr algn="r"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选自《全后汉文》）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1" i="0">
                    <a:solidFill>
                      <a:srgbClr val="000000"/>
                    </a:solidFill>
                    <a:latin typeface="宋体" panose="02010600030101010101" pitchFamily="2" charset="-122"/>
                    <a:ea typeface="楷体" panose="02010609060101010101" pitchFamily="34" charset="-122"/>
                    <a:cs typeface="Times New Roman" panose="02020603050405020304" pitchFamily="34" charset="-120"/>
                  </a:rPr>
                  <a:t>    </a:t>
                </a:r>
                <a:r>
                  <a:rPr lang="en-US" altLang="zh-CN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【</a:t>
                </a:r>
                <a:r>
                  <a:rPr lang="en-US" altLang="zh-CN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注】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①恃：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依赖，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依靠。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M_8_BD.152_2#60a3bcfc7?sp=1&amp;vcp=1&amp;pid=779dde4af&amp;color=0,0,0&amp;mp=1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1745236"/>
                <a:ext cx="11183112" cy="3703955"/>
              </a:xfrm>
              <a:prstGeom prst="rect">
                <a:avLst/>
              </a:prstGeom>
              <a:blipFill rotWithShape="1">
                <a:blip r:embed="rId1"/>
                <a:stretch>
                  <a:fillRect t="-7" r="-504" b="-114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M_8_BD.152_2#60a3bcfc7?sp=1&amp;vcp=1&amp;pid=779dde4af&amp;color=0,0,0&amp;mp=1&amp;vtp=1&amp;bt=1&amp;bbb=1&amp;hb=1&amp;zzd= 6"/>
          <p:cNvSpPr/>
          <p:nvPr/>
        </p:nvSpPr>
        <p:spPr>
          <a:xfrm>
            <a:off x="598202" y="3802636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QM_8_BD.152_2#60a3bcfc7?sp=1&amp;vcp=1&amp;pid=779dde4af&amp;color=0,0,0&amp;mp=1&amp;vtp=1&amp;bt=1&amp;bbb=1&amp;hb=1&amp;zzd= 7"/>
          <p:cNvSpPr/>
          <p:nvPr/>
        </p:nvSpPr>
        <p:spPr>
          <a:xfrm>
            <a:off x="1512602" y="3802636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split dir="in"/>
  </p:transition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9_BD.153_1#2f319ba1b?sp=1&amp;vcp=1&amp;pid=60a3bcfc7&amp;color=0,0,0&amp;mp=1&amp;vtp=1&amp;bt=1&amp;bbb=1"/>
          <p:cNvSpPr/>
          <p:nvPr/>
        </p:nvSpPr>
        <p:spPr>
          <a:xfrm>
            <a:off x="502920" y="2641062"/>
            <a:ext cx="11183112" cy="3541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1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4.请根据提示，完成文言词语梳理表。（3分）</a:t>
            </a:r>
            <a:endParaRPr lang="en-US" altLang="zh-CN" sz="1800" dirty="0"/>
          </a:p>
        </p:txBody>
      </p:sp>
      <p:graphicFrame>
        <p:nvGraphicFramePr>
          <p:cNvPr id="60" name="QB_9_BD.153_2#2f319ba1b?colgroup=5,22,10,7&amp;vcp=1&amp;pid=60a3bcfc7&amp;color=0,0,0&amp;mp=1&amp;vtp=1&amp;bbb=1"/>
          <p:cNvGraphicFramePr>
            <a:graphicFrameLocks noGrp="1"/>
          </p:cNvGraphicFramePr>
          <p:nvPr/>
        </p:nvGraphicFramePr>
        <p:xfrm>
          <a:off x="502920" y="3122520"/>
          <a:ext cx="11164824" cy="1549083"/>
        </p:xfrm>
        <a:graphic>
          <a:graphicData uri="http://schemas.openxmlformats.org/drawingml/2006/table">
            <a:tbl>
              <a:tblPr/>
              <a:tblGrid>
                <a:gridCol w="1307592"/>
                <a:gridCol w="5230368"/>
                <a:gridCol w="2651760"/>
                <a:gridCol w="1975104"/>
              </a:tblGrid>
              <a:tr h="385382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字</a:t>
                      </a:r>
                      <a:r>
                        <a:rPr lang="en-US" altLang="zh-CN" sz="18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8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词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例</a:t>
                      </a:r>
                      <a:r>
                        <a:rPr lang="en-US" altLang="zh-CN" sz="18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8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句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解</a:t>
                      </a:r>
                      <a:r>
                        <a:rPr lang="en-US" altLang="zh-CN" sz="18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8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释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文言现象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6842">
                <a:tc rowSpan="2">
                  <a:txBody>
                    <a:bodyPr/>
                    <a:lstStyle/>
                    <a:p>
                      <a:pPr algn="ctr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虽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故余虽愚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卒获有所闻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（《送东阳马生序》）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①</a:t>
                      </a:r>
                      <a:r>
                        <a:rPr lang="en-US" altLang="zh-CN" sz="1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一词多义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6842">
                <a:tc vMerge="1">
                  <a:tcPr/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虽肝肠腐乱</a:t>
                      </a: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（曹丕《诫子书》）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②</a:t>
                      </a:r>
                      <a:r>
                        <a:rPr lang="en-US" altLang="zh-CN" sz="1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cPr/>
                </a:tc>
              </a:tr>
              <a:tr h="390017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逾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越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汝今逾郡县</a:t>
                      </a:r>
                      <a:r>
                        <a:rPr lang="en-US" altLang="zh-CN" sz="18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越山河</a:t>
                      </a: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（王修《诫子书》）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③</a:t>
                      </a:r>
                      <a:r>
                        <a:rPr lang="en-US" altLang="zh-CN" sz="1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_____________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多词一义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QB_9_AN.154_1#2f319ba1b.blank?vcp=1&amp;pid=60a3bcfc7&amp;color=0,0,0&amp;mp=1&amp;vpa=61&amp;vtp=1&amp;bbb=1"/>
          <p:cNvSpPr/>
          <p:nvPr/>
        </p:nvSpPr>
        <p:spPr>
          <a:xfrm>
            <a:off x="8143715" y="3496409"/>
            <a:ext cx="623888" cy="31623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27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虽然</a:t>
            </a:r>
            <a:endParaRPr lang="en-US" altLang="zh-CN" dirty="0"/>
          </a:p>
        </p:txBody>
      </p:sp>
      <p:sp>
        <p:nvSpPr>
          <p:cNvPr id="5" name="QB_9_AN.155_1#2f319ba1b.blank?vcp=1&amp;pid=60a3bcfc7&amp;color=0,0,0&amp;mp=1&amp;vpa=62&amp;vtp=1&amp;bbb=1"/>
          <p:cNvSpPr/>
          <p:nvPr/>
        </p:nvSpPr>
        <p:spPr>
          <a:xfrm>
            <a:off x="8143715" y="3883251"/>
            <a:ext cx="623888" cy="31623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27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即使</a:t>
            </a:r>
            <a:endParaRPr lang="en-US" altLang="zh-CN" dirty="0"/>
          </a:p>
        </p:txBody>
      </p:sp>
      <p:sp>
        <p:nvSpPr>
          <p:cNvPr id="6" name="QB_9_AN.156_1#2f319ba1b.blank?vcp=1&amp;pid=60a3bcfc7&amp;color=0,0,0&amp;mp=1&amp;vpa=63&amp;vtp=1&amp;bbb=1"/>
          <p:cNvSpPr/>
          <p:nvPr/>
        </p:nvSpPr>
        <p:spPr>
          <a:xfrm>
            <a:off x="7743665" y="4271680"/>
            <a:ext cx="1423988" cy="3160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27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越过（3分）</a:t>
            </a:r>
            <a:endParaRPr lang="en-US" altLang="zh-CN" dirty="0"/>
          </a:p>
        </p:txBody>
      </p:sp>
      <p:sp>
        <p:nvSpPr>
          <p:cNvPr id="3" name="QB_9_BD.153_2#2f319ba1b?colgroup=5,22,10,7&amp;vcp=1&amp;pid=60a3bcfc7&amp;color=0,0,0&amp;mp=1&amp;vtp=1&amp;bbb=1&amp;zzd= 1"/>
          <p:cNvSpPr/>
          <p:nvPr/>
        </p:nvSpPr>
        <p:spPr>
          <a:xfrm>
            <a:off x="2698528" y="3832451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QB_9_BD.153_2#2f319ba1b?colgroup=5,22,10,7&amp;vcp=1&amp;pid=60a3bcfc7&amp;color=0,0,0&amp;mp=1&amp;vtp=1&amp;bbb=1&amp;zzd= 1"/>
          <p:cNvSpPr/>
          <p:nvPr/>
        </p:nvSpPr>
        <p:spPr>
          <a:xfrm>
            <a:off x="2863628" y="4219292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QB_9_BD.153_2#2f319ba1b?colgroup=5,22,10,7&amp;vcp=1&amp;pid=60a3bcfc7&amp;color=0,0,0&amp;mp=1&amp;vtp=1&amp;bbb=1&amp;zzd= 1"/>
          <p:cNvSpPr/>
          <p:nvPr/>
        </p:nvSpPr>
        <p:spPr>
          <a:xfrm>
            <a:off x="2434994" y="4607722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QB_9_BD.153_2#2f319ba1b?colgroup=5,22,10,7&amp;vcp=1&amp;pid=60a3bcfc7&amp;color=0,0,0&amp;mp=1&amp;vtp=1&amp;bbb=1&amp;zzd= 1"/>
          <p:cNvSpPr/>
          <p:nvPr/>
        </p:nvSpPr>
        <p:spPr>
          <a:xfrm>
            <a:off x="3336694" y="4607722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5" grpId="0" animBg="1" build="p"/>
      <p:bldP spid="6" grpId="0" animBg="1" build="p"/>
    </p:bld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9_BD.157_1#29dbbb7a4?sp=1&amp;vcp=1&amp;pid=60a3bcfc7&amp;color=0,0,0&amp;vtp=1&amp;bt=1&amp;bbb=1"/>
          <p:cNvSpPr/>
          <p:nvPr/>
        </p:nvSpPr>
        <p:spPr>
          <a:xfrm>
            <a:off x="502920" y="1855186"/>
            <a:ext cx="11183112" cy="3511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1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5.联读课文《诫子书》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（诸葛亮），按提示完成表格。（10分，每空2分）</a:t>
            </a:r>
            <a:endParaRPr lang="en-US" altLang="zh-CN" sz="1800" dirty="0"/>
          </a:p>
        </p:txBody>
      </p:sp>
      <p:graphicFrame>
        <p:nvGraphicFramePr>
          <p:cNvPr id="61" name="QB_9_BD.157_2#29dbbb7a4?colgroup=5,17,15,7&amp;vcp=1&amp;pid=60a3bcfc7&amp;color=0,0,0&amp;vtp=1&amp;bbb=1&amp;hb=1"/>
          <p:cNvGraphicFramePr>
            <a:graphicFrameLocks noGrp="1"/>
          </p:cNvGraphicFramePr>
          <p:nvPr/>
        </p:nvGraphicFramePr>
        <p:xfrm>
          <a:off x="502920" y="2336643"/>
          <a:ext cx="11146536" cy="3133916"/>
        </p:xfrm>
        <a:graphic>
          <a:graphicData uri="http://schemas.openxmlformats.org/drawingml/2006/table">
            <a:tbl>
              <a:tblPr/>
              <a:tblGrid>
                <a:gridCol w="1399032"/>
                <a:gridCol w="4169664"/>
                <a:gridCol w="3776472"/>
                <a:gridCol w="1801368"/>
              </a:tblGrid>
              <a:tr h="385382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出</a:t>
                      </a:r>
                      <a:r>
                        <a:rPr lang="en-US" altLang="zh-CN" sz="18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8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处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家书内容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语言形式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教育影响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27811">
                <a:tc>
                  <a:txBody>
                    <a:bodyPr/>
                    <a:lstStyle/>
                    <a:p>
                      <a:pPr marL="0" indent="0" algn="ctr" latinLnBrk="1" hangingPunct="0">
                        <a:lnSpc>
                          <a:spcPts val="2900"/>
                        </a:lnSpc>
                      </a:pP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《</a:t>
                      </a: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诫子书》</a:t>
                      </a:r>
                      <a:endParaRPr lang="en-US" altLang="zh-CN" sz="18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ctr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（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诸葛亮）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2900"/>
                        </a:lnSpc>
                      </a:pP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通过“非淡泊无以明志</a:t>
                      </a:r>
                      <a:r>
                        <a:rPr lang="en-US" altLang="zh-CN" sz="18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非宁静无以致</a:t>
                      </a:r>
                      <a:endParaRPr lang="en-US" altLang="zh-CN" sz="18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2900"/>
                        </a:lnSpc>
                      </a:pP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远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”等告诫儿子：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努力做到宁静专一</a:t>
                      </a:r>
                      <a:r>
                        <a:rPr lang="en-US" altLang="zh-CN" sz="18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、</a:t>
                      </a:r>
                      <a:endParaRPr lang="en-US" altLang="zh-CN" sz="1800" b="0" i="0" spc="-10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淡泊明志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2900"/>
                        </a:lnSpc>
                      </a:pP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“静以修身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俭以养德</a:t>
                      </a: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”等句子句式工</a:t>
                      </a:r>
                      <a:endParaRPr lang="en-US" altLang="zh-CN" sz="18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整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语言凝练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2900"/>
                        </a:lnSpc>
                      </a:pP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幼子长大后德才</a:t>
                      </a:r>
                      <a:endParaRPr lang="en-US" altLang="zh-CN" sz="18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2900"/>
                        </a:lnSpc>
                      </a:pP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兼备</a:t>
                      </a:r>
                      <a:r>
                        <a:rPr lang="en-US" altLang="zh-CN" sz="18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忠君爱</a:t>
                      </a:r>
                      <a:endParaRPr lang="en-US" altLang="zh-CN" sz="18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国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95704">
                <a:tc>
                  <a:txBody>
                    <a:bodyPr/>
                    <a:lstStyle/>
                    <a:p>
                      <a:pPr marL="0" indent="0" algn="ctr" latinLnBrk="1" hangingPunct="0">
                        <a:lnSpc>
                          <a:spcPts val="2900"/>
                        </a:lnSpc>
                      </a:pP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《</a:t>
                      </a: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诫子书》</a:t>
                      </a:r>
                      <a:endParaRPr lang="en-US" altLang="zh-CN" sz="18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ctr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（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曹丕）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2900"/>
                        </a:lnSpc>
                      </a:pP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（1）推测造成“久矣人自知之”的原因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  <a:p>
                      <a:pPr marL="0" indent="0" algn="l" latinLnBrk="1" hangingPunct="0">
                        <a:lnSpc>
                          <a:spcPts val="2900"/>
                        </a:lnSpc>
                      </a:pPr>
                      <a:r>
                        <a:rPr lang="en-US" altLang="zh-CN" sz="1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___________________________________</a:t>
                      </a:r>
                      <a:endParaRPr lang="en-US" altLang="zh-CN" sz="180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2900"/>
                        </a:lnSpc>
                      </a:pPr>
                      <a:r>
                        <a:rPr lang="en-US" altLang="zh-CN" sz="1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___________________________________</a:t>
                      </a:r>
                      <a:endParaRPr lang="en-US" altLang="zh-CN" sz="180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___________________________________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2900"/>
                        </a:lnSpc>
                      </a:pP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（2）探究文末“用此仕官</a:t>
                      </a:r>
                      <a:r>
                        <a:rPr lang="en-US" altLang="zh-CN" sz="18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不亦难</a:t>
                      </a:r>
                      <a:endParaRPr lang="en-US" altLang="zh-CN" sz="18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2900"/>
                        </a:lnSpc>
                      </a:pP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乎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？”句中用问号的原因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  <a:p>
                      <a:pPr marL="0" indent="0" algn="l" latinLnBrk="1" hangingPunct="0">
                        <a:lnSpc>
                          <a:spcPts val="2900"/>
                        </a:lnSpc>
                      </a:pPr>
                      <a:r>
                        <a:rPr lang="en-US" altLang="zh-CN" sz="1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_______________________________</a:t>
                      </a:r>
                      <a:endParaRPr lang="en-US" altLang="zh-CN" sz="180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______________________________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2900"/>
                        </a:lnSpc>
                      </a:pP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其子在位期间防</a:t>
                      </a:r>
                      <a:endParaRPr lang="en-US" altLang="zh-CN" sz="18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2900"/>
                        </a:lnSpc>
                      </a:pP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御外敌</a:t>
                      </a:r>
                      <a:r>
                        <a:rPr lang="en-US" altLang="zh-CN" sz="18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平定鲜</a:t>
                      </a:r>
                      <a:endParaRPr lang="en-US" altLang="zh-CN" sz="18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卑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颇有建树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QB_9_AN.158_1#29dbbb7a4.blank?vcp=1&amp;pid=60a3bcfc7&amp;color=0,0,0&amp;vpa=64&amp;vtp=1&amp;bbb=1&amp;hb=1"/>
          <p:cNvSpPr/>
          <p:nvPr/>
        </p:nvSpPr>
        <p:spPr>
          <a:xfrm>
            <a:off x="1973952" y="4242532"/>
            <a:ext cx="4042664" cy="1039559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latinLnBrk="1">
              <a:lnSpc>
                <a:spcPct val="1300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父母一味地文过饰非，不教育子女</a:t>
            </a:r>
            <a:r>
              <a:rPr lang="en-US" altLang="zh-CN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，不纠正他的错误言行</a:t>
            </a:r>
            <a:r>
              <a:rPr lang="en-US" altLang="zh-CN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他就会愈演愈烈，以致铸成大错</a:t>
            </a:r>
            <a:r>
              <a:rPr lang="en-US" altLang="zh-CN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，就会“久矣人自知之”。</a:t>
            </a:r>
            <a:endParaRPr lang="en-US" altLang="zh-CN" dirty="0"/>
          </a:p>
        </p:txBody>
      </p:sp>
      <p:sp>
        <p:nvSpPr>
          <p:cNvPr id="5" name="QB_9_AN.159_1#29dbbb7a4.blank?vcp=1&amp;pid=60a3bcfc7&amp;color=0,0,0&amp;vpa=65&amp;vtp=1&amp;bbb=1&amp;hb=1"/>
          <p:cNvSpPr/>
          <p:nvPr/>
        </p:nvSpPr>
        <p:spPr>
          <a:xfrm>
            <a:off x="6143616" y="4610832"/>
            <a:ext cx="3649472" cy="683133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latinLnBrk="1">
              <a:lnSpc>
                <a:spcPct val="1300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用反问语气，增强语势</a:t>
            </a:r>
            <a:r>
              <a:rPr lang="en-US" altLang="zh-CN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，突出严格约束自己</a:t>
            </a:r>
            <a:r>
              <a:rPr lang="en-US" altLang="zh-CN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，不文过饰非的意义。</a:t>
            </a:r>
            <a:endParaRPr lang="en-US" altLang="zh-CN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5" grpId="0" animBg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1#目录1:6e5445790?lid=4ed207239&amp;cid=4ed207239&amp;vtp=1&amp;bt=1&amp;bbb=1">
            <a:hlinkClick r:id="rId1" action="ppaction://hlinksldjump"/>
          </p:cNvPr>
          <p:cNvSpPr/>
          <p:nvPr/>
        </p:nvSpPr>
        <p:spPr>
          <a:xfrm>
            <a:off x="3666744" y="2121408"/>
            <a:ext cx="7196328" cy="612648"/>
          </a:xfrm>
          <a:prstGeom prst="rect">
            <a:avLst/>
          </a:prstGeom>
          <a:solidFill>
            <a:srgbClr val="BDD7EE"/>
          </a:solidFill>
        </p:spPr>
        <p:txBody>
          <a:bodyPr wrap="none" lIns="127000" tIns="127000" rIns="127000" bIns="127000" rtlCol="0" anchor="ctr"/>
          <a:lstStyle/>
          <a:p>
            <a:pPr marL="0" algn="ctr" latinLnBrk="1">
              <a:lnSpc>
                <a:spcPts val="34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浙江真题诊断练</a:t>
            </a:r>
            <a:endParaRPr lang="en-US" altLang="zh-CN" sz="2800" dirty="0"/>
          </a:p>
        </p:txBody>
      </p:sp>
      <p:sp>
        <p:nvSpPr>
          <p:cNvPr id="3" name="C_1#目录1:6e5445790?lid=f854d9c1d&amp;cid=f854d9c1d&amp;vtp=1&amp;bbb=1">
            <a:hlinkClick r:id="rId2" action="ppaction://hlinksldjump"/>
          </p:cNvPr>
          <p:cNvSpPr/>
          <p:nvPr/>
        </p:nvSpPr>
        <p:spPr>
          <a:xfrm>
            <a:off x="3666744" y="3090672"/>
            <a:ext cx="7196328" cy="612648"/>
          </a:xfrm>
          <a:prstGeom prst="rect">
            <a:avLst/>
          </a:prstGeom>
          <a:solidFill>
            <a:srgbClr val="BDD7EE"/>
          </a:solidFill>
        </p:spPr>
        <p:txBody>
          <a:bodyPr wrap="none" lIns="127000" tIns="127000" rIns="127000" bIns="127000" rtlCol="0" anchor="ctr"/>
          <a:lstStyle/>
          <a:p>
            <a:pPr marL="0" algn="ctr" latinLnBrk="1">
              <a:lnSpc>
                <a:spcPts val="34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主题突破练</a:t>
            </a:r>
            <a:endParaRPr lang="en-US" altLang="zh-CN" sz="2800" dirty="0"/>
          </a:p>
        </p:txBody>
      </p:sp>
      <p:sp>
        <p:nvSpPr>
          <p:cNvPr id="4" name="C_1#目录1:6e5445790?lid=03a7e4ca6&amp;cid=03a7e4ca6&amp;vtp=1&amp;bbb=1">
            <a:hlinkClick r:id="rId3" action="ppaction://hlinksldjump"/>
          </p:cNvPr>
          <p:cNvSpPr/>
          <p:nvPr/>
        </p:nvSpPr>
        <p:spPr>
          <a:xfrm>
            <a:off x="3666744" y="4059936"/>
            <a:ext cx="7196328" cy="612648"/>
          </a:xfrm>
          <a:prstGeom prst="rect">
            <a:avLst/>
          </a:prstGeom>
          <a:solidFill>
            <a:srgbClr val="BDD7EE"/>
          </a:solidFill>
        </p:spPr>
        <p:txBody>
          <a:bodyPr wrap="none" lIns="127000" tIns="127000" rIns="127000" bIns="127000" rtlCol="0" anchor="ctr"/>
          <a:lstStyle/>
          <a:p>
            <a:pPr marL="0" algn="ctr" latinLnBrk="1">
              <a:lnSpc>
                <a:spcPts val="34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全国真题检测练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QB_9_BD.157_2#29dbbb7a4?colgroup=5,17,15,7&amp;vcp=1&amp;pid=60a3bcfc7&amp;color=0,0,0&amp;vtp=1&amp;bbb=1&amp;hb=1"/>
          <p:cNvGraphicFramePr>
            <a:graphicFrameLocks noGrp="1"/>
          </p:cNvGraphicFramePr>
          <p:nvPr/>
        </p:nvGraphicFramePr>
        <p:xfrm>
          <a:off x="502920" y="2409478"/>
          <a:ext cx="11146536" cy="2539937"/>
        </p:xfrm>
        <a:graphic>
          <a:graphicData uri="http://schemas.openxmlformats.org/drawingml/2006/table">
            <a:tbl>
              <a:tblPr/>
              <a:tblGrid>
                <a:gridCol w="1399032"/>
                <a:gridCol w="4169664"/>
                <a:gridCol w="3776472"/>
                <a:gridCol w="1801368"/>
              </a:tblGrid>
              <a:tr h="385382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出</a:t>
                      </a:r>
                      <a:r>
                        <a:rPr lang="en-US" altLang="zh-CN" sz="18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8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处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家书内容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语言形式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教育影响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24888">
                <a:tc>
                  <a:txBody>
                    <a:bodyPr/>
                    <a:lstStyle/>
                    <a:p>
                      <a:pPr marL="0" indent="0" algn="ctr" latinLnBrk="1" hangingPunct="0">
                        <a:lnSpc>
                          <a:spcPts val="2900"/>
                        </a:lnSpc>
                      </a:pP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《</a:t>
                      </a: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诫子书》</a:t>
                      </a:r>
                      <a:endParaRPr lang="en-US" altLang="zh-CN" sz="18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ctr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（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王修）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2900"/>
                        </a:lnSpc>
                      </a:pP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王修告诉孩子：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“年老的自己因子女都</a:t>
                      </a:r>
                      <a:endParaRPr lang="en-US" altLang="zh-CN" sz="18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2900"/>
                        </a:lnSpc>
                      </a:pP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不在眼前而感到惶恐不安”</a:t>
                      </a:r>
                      <a:r>
                        <a:rPr lang="en-US" altLang="zh-CN" sz="18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文中与之对</a:t>
                      </a:r>
                      <a:endParaRPr lang="en-US" altLang="zh-CN" sz="18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2900"/>
                        </a:lnSpc>
                      </a:pP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应的句子是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：（</a:t>
                      </a: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3）</a:t>
                      </a:r>
                      <a:r>
                        <a:rPr lang="en-US" altLang="zh-CN" sz="1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</a:t>
                      </a:r>
                      <a:r>
                        <a:rPr lang="en-US" altLang="zh-CN" sz="18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  <a:p>
                      <a:pPr marL="0" indent="0" algn="l" latinLnBrk="1" hangingPunct="0">
                        <a:lnSpc>
                          <a:spcPts val="2900"/>
                        </a:lnSpc>
                      </a:pP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他又通过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“行止与人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务在饶之</a:t>
                      </a: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”告诫孩</a:t>
                      </a:r>
                      <a:endParaRPr lang="en-US" altLang="zh-CN" sz="18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子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：（</a:t>
                      </a: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4）</a:t>
                      </a:r>
                      <a:r>
                        <a:rPr lang="en-US" altLang="zh-CN" sz="1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</a:t>
                      </a:r>
                      <a:r>
                        <a:rPr lang="en-US" altLang="zh-CN" sz="18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2900"/>
                        </a:lnSpc>
                      </a:pP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（5）“父欲令子善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唯不能杀身</a:t>
                      </a:r>
                      <a:r>
                        <a:rPr lang="en-US" altLang="zh-CN" sz="18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endParaRPr lang="en-US" altLang="zh-CN" sz="1800" b="0" i="0" spc="-10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2900"/>
                        </a:lnSpc>
                      </a:pP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其余无惜也</a:t>
                      </a:r>
                      <a:r>
                        <a:rPr lang="en-US" altLang="zh-CN" sz="18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”此句中的加点字有什</a:t>
                      </a:r>
                      <a:endParaRPr lang="en-US" altLang="zh-CN" sz="18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2900"/>
                        </a:lnSpc>
                      </a:pP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么表达效果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？</a:t>
                      </a:r>
                      <a:endParaRPr lang="en-US" altLang="zh-CN" sz="1200" dirty="0"/>
                    </a:p>
                    <a:p>
                      <a:pPr marL="0" indent="0" algn="l" latinLnBrk="1" hangingPunct="0">
                        <a:lnSpc>
                          <a:spcPts val="2900"/>
                        </a:lnSpc>
                      </a:pPr>
                      <a:r>
                        <a:rPr lang="en-US" altLang="zh-CN" sz="1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_______________________________</a:t>
                      </a:r>
                      <a:endParaRPr lang="en-US" altLang="zh-CN" sz="180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2900"/>
                        </a:lnSpc>
                      </a:pPr>
                      <a:r>
                        <a:rPr lang="en-US" altLang="zh-CN" sz="1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_______________________________</a:t>
                      </a:r>
                      <a:endParaRPr lang="en-US" altLang="zh-CN" sz="180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_______________________________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2900"/>
                        </a:lnSpc>
                      </a:pP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长子有政绩</a:t>
                      </a:r>
                      <a:r>
                        <a:rPr lang="en-US" altLang="zh-CN" sz="18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次</a:t>
                      </a:r>
                      <a:endParaRPr lang="en-US" altLang="zh-CN" sz="18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子德才兼备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QB_9_AN.160_1#29dbbb7a4.blank?vcp=1&amp;pid=60a3bcfc7&amp;color=0,0,0&amp;vpa=66&amp;vtp=1&amp;bbb=1"/>
          <p:cNvSpPr/>
          <p:nvPr/>
        </p:nvSpPr>
        <p:spPr>
          <a:xfrm>
            <a:off x="3922608" y="3672748"/>
            <a:ext cx="1081088" cy="31623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27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意遑遑也</a:t>
            </a:r>
            <a:endParaRPr lang="en-US" altLang="zh-CN" dirty="0"/>
          </a:p>
        </p:txBody>
      </p:sp>
      <p:sp>
        <p:nvSpPr>
          <p:cNvPr id="4" name="QB_9_AN.161_1#29dbbb7a4.blank?vcp=1&amp;pid=60a3bcfc7&amp;color=0,0,0&amp;vpa=67&amp;vtp=1&amp;bbb=1"/>
          <p:cNvSpPr/>
          <p:nvPr/>
        </p:nvSpPr>
        <p:spPr>
          <a:xfrm>
            <a:off x="3008208" y="4387376"/>
            <a:ext cx="1081088" cy="31623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27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待人和善</a:t>
            </a:r>
            <a:endParaRPr lang="en-US" altLang="zh-CN" dirty="0"/>
          </a:p>
        </p:txBody>
      </p:sp>
      <p:sp>
        <p:nvSpPr>
          <p:cNvPr id="5" name="QB_9_AN.162_1#29dbbb7a4.blank?vcp=1&amp;pid=60a3bcfc7&amp;color=0,0,0&amp;vpa=68&amp;vtp=1&amp;bbb=1&amp;hb=1"/>
          <p:cNvSpPr/>
          <p:nvPr/>
        </p:nvSpPr>
        <p:spPr>
          <a:xfrm>
            <a:off x="6143616" y="3856898"/>
            <a:ext cx="3649472" cy="1039559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latinLnBrk="1">
              <a:lnSpc>
                <a:spcPct val="1300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“唯”“无”写出了父母为了子女</a:t>
            </a:r>
            <a:r>
              <a:rPr lang="en-US" altLang="zh-CN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，会倾尽所有</a:t>
            </a:r>
            <a:r>
              <a:rPr lang="en-US" altLang="zh-CN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，竭尽全力</a:t>
            </a:r>
            <a:r>
              <a:rPr lang="en-US" altLang="zh-CN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，表现了父母对待子女的诚挚爱意</a:t>
            </a:r>
            <a:r>
              <a:rPr lang="en-US" altLang="zh-CN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。（10分）</a:t>
            </a:r>
            <a:endParaRPr lang="en-US" altLang="zh-CN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  <p:bldP spid="5" grpId="0" animBg="1" build="p"/>
    </p:bld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9_BD.163_1#367e923bd?vcp=1&amp;pid=60a3bcfc7&amp;color=0,0,0&amp;vtp=1&amp;bt=1&amp;bbb=1&amp;hb=1"/>
          <p:cNvSpPr/>
          <p:nvPr/>
        </p:nvSpPr>
        <p:spPr>
          <a:xfrm>
            <a:off x="502920" y="2652334"/>
            <a:ext cx="11183112" cy="7732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6.有人认为现代信息社会人们很少写信，家书已不再重要。你是否认同这一看法？请你结合上述《诫子书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》的内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容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，以及你对材料的理解，阐述理由。（5分）</a:t>
            </a:r>
            <a:endParaRPr lang="en-US" altLang="zh-CN" dirty="0"/>
          </a:p>
        </p:txBody>
      </p:sp>
      <p:sp>
        <p:nvSpPr>
          <p:cNvPr id="3" name="QO_9_AN.164_1#367e923bd?vcp=1&amp;pid=60a3bcfc7&amp;color=0,0,0&amp;vtp=1&amp;bbb=1&amp;hb=1"/>
          <p:cNvSpPr/>
          <p:nvPr/>
        </p:nvSpPr>
        <p:spPr>
          <a:xfrm>
            <a:off x="502920" y="3477516"/>
            <a:ext cx="11183112" cy="11923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【示例】我不赞成这一看法。时代发展和用家书的形式教育子女并不相悖。材料中的《诫子书</a:t>
            </a:r>
            <a:r>
              <a:rPr lang="en-US" altLang="zh-CN" sz="1800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》表达了作者对</a:t>
            </a:r>
            <a:endParaRPr lang="en-US" altLang="zh-CN" sz="1800" b="1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子女的殷切期望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，情词恳切，动人至深。信息时代并不会削弱家书的教育价值，相反</a:t>
            </a:r>
            <a:r>
              <a:rPr lang="en-US" altLang="zh-CN" sz="1800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，运用信息手段会让家书</a:t>
            </a:r>
            <a:endParaRPr lang="en-US" altLang="zh-CN" sz="1800" b="1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100"/>
              </a:lnSpc>
            </a:pPr>
            <a:r>
              <a:rPr lang="en-US" altLang="zh-CN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更具时代魅力</a:t>
            </a:r>
            <a:r>
              <a:rPr lang="en-US" altLang="zh-CN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，提高交流效率，强化教育效果。（5分）</a:t>
            </a:r>
            <a:endParaRPr lang="en-US" altLang="zh-CN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03a7e4ca6.fixed?vcp=1&amp;pid=6e5445790&amp;color=4,110,182&amp;vtp=1&amp;bbb=1"/>
          <p:cNvSpPr/>
          <p:nvPr/>
        </p:nvSpPr>
        <p:spPr>
          <a:xfrm>
            <a:off x="219456" y="2505456"/>
            <a:ext cx="11740896" cy="923544"/>
          </a:xfrm>
          <a:prstGeom prst="rect">
            <a:avLst/>
          </a:prstGeom>
          <a:noFill/>
        </p:spPr>
        <p:txBody>
          <a:bodyPr wrap="none" lIns="0" tIns="0" rIns="0" bIns="0" rtlCol="0" anchor="b"/>
          <a:lstStyle/>
          <a:p>
            <a:pPr algn="ctr" latinLnBrk="1">
              <a:lnSpc>
                <a:spcPts val="6700"/>
              </a:lnSpc>
            </a:pPr>
            <a:r>
              <a:rPr lang="en-US" altLang="zh-CN" sz="5400" b="1" i="0" dirty="0">
                <a:solidFill>
                  <a:srgbClr val="046EB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</a:t>
            </a:r>
            <a:r>
              <a:rPr lang="en-US" altLang="zh-CN" sz="5400" b="1" i="0" dirty="0">
                <a:solidFill>
                  <a:srgbClr val="046EB6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5400" b="1" i="0" dirty="0">
                <a:solidFill>
                  <a:srgbClr val="046EB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全国真题检测练</a:t>
            </a:r>
            <a:endParaRPr lang="en-US" altLang="zh-CN" sz="5400" dirty="0"/>
          </a:p>
        </p:txBody>
      </p:sp>
    </p:spTree>
  </p:cSld>
  <p:clrMapOvr>
    <a:masterClrMapping/>
  </p:clrMapOvr>
  <p:transition>
    <p:split dir="in"/>
  </p:transition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6_BD#3ed67fecc?vcp=1&amp;pid=431a1eeac&amp;color=0,0,0&amp;vtp=1&amp;bt=1&amp;bbb=1&amp;hb=1"/>
          <p:cNvSpPr/>
          <p:nvPr/>
        </p:nvSpPr>
        <p:spPr>
          <a:xfrm>
            <a:off x="502920" y="891540"/>
            <a:ext cx="11183112" cy="73152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 latinLnBrk="1">
              <a:lnSpc>
                <a:spcPts val="29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篇一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［2024山西中考］班级开展“品古典意蕴”文言文探究活动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。请阅读下面的选文</a:t>
            </a:r>
            <a:endParaRPr lang="en-US" altLang="zh-CN" sz="2400" b="1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29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并完成第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3~7题。</a:t>
            </a:r>
            <a:endParaRPr lang="en-US" altLang="zh-CN" sz="2400" dirty="0"/>
          </a:p>
        </p:txBody>
      </p:sp>
      <p:sp>
        <p:nvSpPr>
          <p:cNvPr id="3" name="QM_7_BD.165_1#771df01ad?vcp=1&amp;pid=3ed67fecc&amp;color=0,0,0&amp;vtp=1&amp;bbb=1&amp;hb=1"/>
          <p:cNvSpPr/>
          <p:nvPr/>
        </p:nvSpPr>
        <p:spPr>
          <a:xfrm>
            <a:off x="502920" y="1625600"/>
            <a:ext cx="11183112" cy="41230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300"/>
              </a:lnSpc>
            </a:pPr>
            <a:r>
              <a:rPr lang="en-US" altLang="zh-CN" sz="18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【甲】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从小丘西行百二十步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隔篁竹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闻水声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如鸣珮环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心乐之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伐竹取道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下见小潭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水尤清冽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全石以为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底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近岸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卷石底以出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为坻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为屿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为嵁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为岩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青树翠蔓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蒙络摇缀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参差披拂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潭中鱼可百许头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皆若空游无所依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日光下澈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影布石上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佁然不动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俶尔远逝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往来翕忽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似与游者相乐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endParaRPr lang="en-US" altLang="zh-CN" sz="1800" dirty="0"/>
          </a:p>
          <a:p>
            <a:pPr algn="r" latinLnBrk="1"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节选自柳宗元《小石潭记》）</a:t>
            </a:r>
            <a:endParaRPr lang="en-US" altLang="zh-CN" sz="1800" dirty="0"/>
          </a:p>
          <a:p>
            <a:pPr algn="ctr" latinLnBrk="1">
              <a:lnSpc>
                <a:spcPts val="3300"/>
              </a:lnSpc>
            </a:pPr>
            <a:r>
              <a:rPr lang="en-US" altLang="zh-CN" b="1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【</a:t>
            </a:r>
            <a:r>
              <a:rPr lang="en-US" altLang="zh-CN" sz="18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乙】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崇祯五年十二月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余住西湖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大雪三日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湖中人鸟声俱绝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是日更定矣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余拏一小舟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拥毳衣炉火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独往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湖心亭看雪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雾凇沆砀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天与云与山与水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上下一白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湖上影子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惟长堤一痕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湖心亭一点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与余舟一芥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舟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中人两三粒而已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endParaRPr lang="en-US" altLang="zh-CN" sz="1800" dirty="0"/>
          </a:p>
          <a:p>
            <a:pPr algn="r" latinLnBrk="1"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节选自张岱《湖心亭看雪》）</a:t>
            </a:r>
            <a:endParaRPr lang="en-US" altLang="zh-CN" dirty="0"/>
          </a:p>
        </p:txBody>
      </p:sp>
      <p:sp>
        <p:nvSpPr>
          <p:cNvPr id="4" name="QM_7_BD.165_1#771df01ad?vcp=1&amp;pid=3ed67fecc&amp;color=0,0,0&amp;vtp=1&amp;bbb=1&amp;hb=1&amp;zzd= 6"/>
          <p:cNvSpPr/>
          <p:nvPr/>
        </p:nvSpPr>
        <p:spPr>
          <a:xfrm>
            <a:off x="5398802" y="326390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QM_7_BD.165_1#771df01ad?vcp=1&amp;pid=3ed67fecc&amp;color=0,0,0&amp;vtp=1&amp;bbb=1&amp;hb=1&amp;zzd= 12"/>
          <p:cNvSpPr/>
          <p:nvPr/>
        </p:nvSpPr>
        <p:spPr>
          <a:xfrm>
            <a:off x="9742201" y="452120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split dir="in"/>
  </p:transition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8_BD.166_1#e9b8c9b90?vcp=1&amp;pid=771df01ad&amp;color=0,0,0&amp;vtp=1&amp;bt=1&amp;bbb=1"/>
          <p:cNvSpPr/>
          <p:nvPr/>
        </p:nvSpPr>
        <p:spPr>
          <a:xfrm>
            <a:off x="502920" y="2642174"/>
            <a:ext cx="11183112" cy="3541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1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1.字里有乾坤。解释下面加点字的意思。（2分）</a:t>
            </a:r>
            <a:endParaRPr lang="en-US" altLang="zh-CN" sz="1800" dirty="0"/>
          </a:p>
        </p:txBody>
      </p:sp>
      <p:sp>
        <p:nvSpPr>
          <p:cNvPr id="3" name="QB_9_BD.167_1#225da8d2d?sp=1&amp;vcp=1&amp;pid=e9b8c9b90&amp;color=0,0,0&amp;vtp=1&amp;bbb=1"/>
          <p:cNvSpPr/>
          <p:nvPr/>
        </p:nvSpPr>
        <p:spPr>
          <a:xfrm>
            <a:off x="502920" y="3040636"/>
            <a:ext cx="11183112" cy="7702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（1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日光下澈</a:t>
            </a:r>
            <a:endParaRPr lang="en-US" altLang="zh-CN" sz="1800" dirty="0"/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澈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</a:t>
            </a:r>
            <a:endParaRPr lang="en-US" altLang="zh-CN" sz="1800" dirty="0"/>
          </a:p>
        </p:txBody>
      </p:sp>
      <p:sp>
        <p:nvSpPr>
          <p:cNvPr id="4" name="QB_9_AN.168_1#225da8d2d.blank?vcp=1&amp;pid=e9b8c9b90&amp;color=0,0,0&amp;vpa=69&amp;vtp=1&amp;bbb=1"/>
          <p:cNvSpPr/>
          <p:nvPr/>
        </p:nvSpPr>
        <p:spPr>
          <a:xfrm>
            <a:off x="965676" y="3408301"/>
            <a:ext cx="623888" cy="35433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穿透</a:t>
            </a:r>
            <a:endParaRPr lang="en-US" altLang="zh-CN" dirty="0"/>
          </a:p>
        </p:txBody>
      </p:sp>
      <p:sp>
        <p:nvSpPr>
          <p:cNvPr id="5" name="QB_9_BD.169_1#5c12f39ee?sp=1&amp;vcp=1&amp;pid=e9b8c9b90&amp;color=0,0,0&amp;vtp=1&amp;bbb=1"/>
          <p:cNvSpPr/>
          <p:nvPr/>
        </p:nvSpPr>
        <p:spPr>
          <a:xfrm>
            <a:off x="502920" y="3863406"/>
            <a:ext cx="11183112" cy="7702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2）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拥毳衣炉火</a:t>
            </a:r>
            <a:endParaRPr lang="en-US" altLang="zh-CN" sz="1800" dirty="0"/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拥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</a:t>
            </a:r>
            <a:endParaRPr lang="en-US" altLang="zh-CN" sz="1800" dirty="0"/>
          </a:p>
        </p:txBody>
      </p:sp>
      <p:sp>
        <p:nvSpPr>
          <p:cNvPr id="6" name="QB_9_AN.170_1#5c12f39ee.blank?vcp=1&amp;pid=e9b8c9b90&amp;color=0,0,0&amp;vpa=70&amp;vtp=1&amp;bbb=1"/>
          <p:cNvSpPr/>
          <p:nvPr/>
        </p:nvSpPr>
        <p:spPr>
          <a:xfrm>
            <a:off x="965676" y="4231071"/>
            <a:ext cx="1652588" cy="3541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裹、围（2分）</a:t>
            </a:r>
            <a:endParaRPr lang="en-US" altLang="zh-CN" dirty="0"/>
          </a:p>
        </p:txBody>
      </p:sp>
      <p:sp>
        <p:nvSpPr>
          <p:cNvPr id="7" name="QB_9_BD.167_1#225da8d2d?sp=1&amp;vcp=1&amp;pid=e9b8c9b90&amp;color=0,0,0&amp;vtp=1&amp;bbb=1&amp;zzd= 1"/>
          <p:cNvSpPr/>
          <p:nvPr/>
        </p:nvSpPr>
        <p:spPr>
          <a:xfrm>
            <a:off x="1855502" y="3421636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QB_9_BD.169_1#5c12f39ee?sp=1&amp;vcp=1&amp;pid=e9b8c9b90&amp;color=0,0,0&amp;vtp=1&amp;bbb=1&amp;zzd= 1"/>
          <p:cNvSpPr/>
          <p:nvPr/>
        </p:nvSpPr>
        <p:spPr>
          <a:xfrm>
            <a:off x="1169702" y="4244406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6" grpId="0" animBg="1" build="p"/>
    </p:bld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8_BD.171_1#192fdcd84?vcp=1&amp;pid=771df01ad&amp;color=0,0,0&amp;vtp=1&amp;bt=1&amp;bbb=1"/>
          <p:cNvSpPr/>
          <p:nvPr/>
        </p:nvSpPr>
        <p:spPr>
          <a:xfrm>
            <a:off x="502920" y="1634489"/>
            <a:ext cx="11183112" cy="3541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1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2.句中有深意。用现代汉语翻译下面的句子。（3分）</a:t>
            </a:r>
            <a:endParaRPr lang="en-US" altLang="zh-CN" sz="1800" dirty="0"/>
          </a:p>
        </p:txBody>
      </p:sp>
      <p:sp>
        <p:nvSpPr>
          <p:cNvPr id="3" name="QB_9_BD.172_1#d9ab99ff6?sp=1&amp;vcp=1&amp;pid=192fdcd84&amp;color=0,0,0&amp;vtp=1&amp;bbb=1"/>
          <p:cNvSpPr/>
          <p:nvPr/>
        </p:nvSpPr>
        <p:spPr>
          <a:xfrm>
            <a:off x="502920" y="2032951"/>
            <a:ext cx="11183112" cy="7702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（1）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青树翠蔓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蒙络摇缀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1800" dirty="0"/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翻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译：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1800" dirty="0"/>
          </a:p>
        </p:txBody>
      </p:sp>
      <p:sp>
        <p:nvSpPr>
          <p:cNvPr id="4" name="QB_9_AN.173_1#d9ab99ff6.blank?vcp=1&amp;pid=192fdcd84&amp;color=0,0,0&amp;vpa=71&amp;vtp=1&amp;bbb=1"/>
          <p:cNvSpPr/>
          <p:nvPr/>
        </p:nvSpPr>
        <p:spPr>
          <a:xfrm>
            <a:off x="1168876" y="2400616"/>
            <a:ext cx="2281238" cy="3541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青葱的树,翠绿的藤蔓</a:t>
            </a:r>
            <a:endParaRPr lang="en-US" altLang="zh-CN" dirty="0"/>
          </a:p>
        </p:txBody>
      </p:sp>
      <p:sp>
        <p:nvSpPr>
          <p:cNvPr id="5" name="QB_9_AN.174_1#d9ab99ff6.blank?vcp=1&amp;pid=192fdcd84&amp;color=0,0,0&amp;vpa=72&amp;vtp=1&amp;bbb=1"/>
          <p:cNvSpPr/>
          <p:nvPr/>
        </p:nvSpPr>
        <p:spPr>
          <a:xfrm>
            <a:off x="3683476" y="2400616"/>
            <a:ext cx="2052638" cy="3541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蒙盖缠绕,摇曳牵连</a:t>
            </a:r>
            <a:endParaRPr lang="en-US" altLang="zh-CN" dirty="0"/>
          </a:p>
        </p:txBody>
      </p:sp>
      <p:sp>
        <p:nvSpPr>
          <p:cNvPr id="6" name="QB_9_BD.175_1#7b0dc1a20?sp=1&amp;vcp=1&amp;pid=192fdcd84&amp;color=0,0,0&amp;vtp=1&amp;bbb=1"/>
          <p:cNvSpPr/>
          <p:nvPr/>
        </p:nvSpPr>
        <p:spPr>
          <a:xfrm>
            <a:off x="502920" y="2855721"/>
            <a:ext cx="11183112" cy="7702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（2）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大雪三日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湖中人鸟声俱绝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1800" dirty="0"/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翻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译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接连下了三天的大雪，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1800" dirty="0"/>
          </a:p>
        </p:txBody>
      </p:sp>
      <p:sp>
        <p:nvSpPr>
          <p:cNvPr id="7" name="QB_9_AN.176_1#7b0dc1a20.blank?vcp=1&amp;pid=192fdcd84&amp;color=0,0,0&amp;vpa=73&amp;vtp=1&amp;bbb=1"/>
          <p:cNvSpPr/>
          <p:nvPr/>
        </p:nvSpPr>
        <p:spPr>
          <a:xfrm>
            <a:off x="3480276" y="3223387"/>
            <a:ext cx="4167188" cy="3541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湖中行人、飞鸟的声音都消失了（3分）</a:t>
            </a:r>
            <a:endParaRPr lang="en-US" altLang="zh-CN" dirty="0"/>
          </a:p>
        </p:txBody>
      </p:sp>
      <p:sp>
        <p:nvSpPr>
          <p:cNvPr id="8" name="QO_8_BD.177_1#7d7d0fc2a?vcp=1&amp;pid=771df01ad&amp;color=0,0,0&amp;vtp=1&amp;bbb=1"/>
          <p:cNvSpPr/>
          <p:nvPr/>
        </p:nvSpPr>
        <p:spPr>
          <a:xfrm>
            <a:off x="502920" y="3631502"/>
            <a:ext cx="11183112" cy="3541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1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3.光影辉映，妙不可言。甲、乙两文都有对“影子”的描写，请结合具体内容，分析其妙处。（4分）</a:t>
            </a:r>
            <a:endParaRPr lang="en-US" altLang="zh-CN" sz="1800" dirty="0"/>
          </a:p>
        </p:txBody>
      </p:sp>
      <p:sp>
        <p:nvSpPr>
          <p:cNvPr id="9" name="QO_8_AN.178_1#7d7d0fc2a?vcp=1&amp;pid=771df01ad&amp;color=0,0,0&amp;vtp=1&amp;bbb=1&amp;hb=1"/>
          <p:cNvSpPr/>
          <p:nvPr/>
        </p:nvSpPr>
        <p:spPr>
          <a:xfrm>
            <a:off x="502920" y="4040186"/>
            <a:ext cx="11183112" cy="11923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【</a:t>
            </a:r>
            <a:r>
              <a:rPr lang="en-US" altLang="zh-CN" sz="1800" b="1" i="0" dirty="0" err="1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示例】甲文中“影布石上”描绘出日光、潭水交融，鱼影映在潭底石上的清晰画面，侧面衬托潭水的澄澈透明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endParaRPr lang="en-US" altLang="zh-CN" sz="1800" b="1" i="0" dirty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1" i="0" dirty="0" err="1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乙文“湖上影子</a:t>
            </a:r>
            <a:r>
              <a:rPr lang="en-US" altLang="zh-CN" sz="1800" b="1" i="0" dirty="0">
                <a:solidFill>
                  <a:srgbClr val="FF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两三粒而已”，妙用“痕”“</a:t>
            </a:r>
            <a:r>
              <a:rPr lang="en-US" altLang="zh-CN" sz="1800" b="1" i="0" dirty="0" err="1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粒”等量词，写出了大雪覆盖下景物“影子”少而微的特点，运用白</a:t>
            </a:r>
            <a:endParaRPr lang="en-US" altLang="zh-CN" sz="1800" b="1" i="0" dirty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100"/>
              </a:lnSpc>
            </a:pPr>
            <a:r>
              <a:rPr lang="en-US" altLang="zh-CN" b="1" i="0" dirty="0" err="1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描手法，勾勒出一幅淡墨山水画</a:t>
            </a:r>
            <a:r>
              <a:rPr lang="en-US" altLang="zh-CN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。（4分）</a:t>
            </a:r>
            <a:endParaRPr lang="en-US" altLang="zh-CN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5" grpId="0" animBg="1" build="p"/>
      <p:bldP spid="7" grpId="0" animBg="1" build="p"/>
      <p:bldP spid="9" grpId="0" animBg="1" build="p"/>
    </p:bld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8#a0d3fdc73?vcp=1&amp;pid=771df01ad&amp;color=0,0,0&amp;vtp=1&amp;bt=1&amp;bbb=1"/>
          <p:cNvSpPr/>
          <p:nvPr/>
        </p:nvSpPr>
        <p:spPr>
          <a:xfrm>
            <a:off x="504444" y="2707552"/>
            <a:ext cx="11183112" cy="3511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1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【注释】①餔（bū）糟：食酒糟。②啜醨（lí）：喝薄酒。</a:t>
            </a:r>
            <a:endParaRPr lang="en-US" altLang="zh-CN" sz="1800" dirty="0"/>
          </a:p>
        </p:txBody>
      </p:sp>
      <p:sp>
        <p:nvSpPr>
          <p:cNvPr id="3" name="QO_8_BD.179_1#139153472?sp=1&amp;vcp=1&amp;pid=771df01ad&amp;color=0,0,0&amp;vtp=1&amp;bbb=1"/>
          <p:cNvSpPr/>
          <p:nvPr/>
        </p:nvSpPr>
        <p:spPr>
          <a:xfrm>
            <a:off x="504444" y="3115095"/>
            <a:ext cx="11183112" cy="7702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4.请结合语境，把下面的句子填入上文相应空缺处。（2分）</a:t>
            </a:r>
            <a:endParaRPr lang="en-US" altLang="zh-CN" sz="1800" dirty="0"/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皆可以醉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B.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皆可以饱</a:t>
            </a:r>
            <a:endParaRPr lang="en-US" altLang="zh-CN" sz="1800" dirty="0"/>
          </a:p>
        </p:txBody>
      </p:sp>
      <p:sp>
        <p:nvSpPr>
          <p:cNvPr id="4" name="QO_8_AN.180_1#139153472?vcp=1&amp;pid=771df01ad&amp;color=0,0,0&amp;vtp=1&amp;bbb=1"/>
          <p:cNvSpPr/>
          <p:nvPr/>
        </p:nvSpPr>
        <p:spPr>
          <a:xfrm>
            <a:off x="504444" y="3929863"/>
            <a:ext cx="11183112" cy="3511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100"/>
              </a:lnSpc>
            </a:pPr>
            <a:r>
              <a:rPr lang="en-US" altLang="zh-CN" sz="1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【答案】</a:t>
            </a:r>
            <a:r>
              <a:rPr lang="en-US" altLang="zh-CN" sz="1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皆可以醉;</a:t>
            </a:r>
            <a:r>
              <a:rPr lang="en-US" altLang="zh-CN" sz="1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皆可以饱（2分）</a:t>
            </a:r>
            <a:endParaRPr lang="en-US" altLang="zh-CN" sz="1800" dirty="0"/>
          </a:p>
        </p:txBody>
      </p:sp>
      <p:sp>
        <p:nvSpPr>
          <p:cNvPr id="5" name="QO_8_BD.181_1#671cc59c3?vcp=1&amp;pid=771df01ad&amp;color=0,0,0&amp;vtp=1&amp;bbb=1"/>
          <p:cNvSpPr/>
          <p:nvPr/>
        </p:nvSpPr>
        <p:spPr>
          <a:xfrm>
            <a:off x="504444" y="4296640"/>
            <a:ext cx="11183112" cy="3541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1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5.请结合自己的生活体验，谈谈对文中画波浪线句子的理解。（4分）</a:t>
            </a:r>
            <a:endParaRPr lang="en-US" altLang="zh-CN" sz="1800" dirty="0"/>
          </a:p>
        </p:txBody>
      </p:sp>
      <p:sp>
        <p:nvSpPr>
          <p:cNvPr id="6" name="QO_8_AN.182_1#671cc59c3?vcp=1&amp;pid=771df01ad&amp;color=0,0,0&amp;vtp=1&amp;bbb=1&amp;hb=1"/>
          <p:cNvSpPr/>
          <p:nvPr/>
        </p:nvSpPr>
        <p:spPr>
          <a:xfrm>
            <a:off x="504444" y="4705325"/>
            <a:ext cx="11183112" cy="7732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【示例】如果所有事物都有可观赏的地方，那么它们都能带给人快乐，</a:t>
            </a:r>
            <a:r>
              <a:rPr lang="en-US" altLang="zh-CN" sz="1800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不一定只有稀奇壮丽的事物才使人愉悦。</a:t>
            </a:r>
            <a:endParaRPr lang="en-US" altLang="zh-CN" sz="1800" b="1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100"/>
              </a:lnSpc>
            </a:pPr>
            <a:r>
              <a:rPr lang="en-US" altLang="zh-CN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即使是一朵不知名的小花</a:t>
            </a:r>
            <a:r>
              <a:rPr lang="en-US" altLang="zh-CN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，也能芬芳我的年华。（4分）</a:t>
            </a:r>
            <a:endParaRPr lang="en-US" altLang="zh-CN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0" name="P_8_BD#a0d3fdc73?sp=1&amp;vcp=1&amp;pid=771df01ad&amp;color=0,0,0&amp;vtp=1&amp;bbb=1&amp;hb=1"/>
              <p:cNvSpPr/>
              <p:nvPr/>
            </p:nvSpPr>
            <p:spPr>
              <a:xfrm>
                <a:off x="504444" y="1460439"/>
                <a:ext cx="11183112" cy="119253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</a:t>
                </a:r>
                <a:r>
                  <a:rPr lang="en-US" altLang="zh-CN" sz="1800" b="0" i="0" dirty="0" err="1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凡物皆有可观</a:t>
                </a:r>
                <a:r>
                  <a:rPr lang="en-US" altLang="zh-CN" sz="1800" b="0" i="0" dirty="0" err="1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r>
                  <a:rPr lang="en-US" altLang="zh-CN" sz="1800" b="0" i="0" u="wavy" dirty="0" err="1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苟有可观</a:t>
                </a:r>
                <a:r>
                  <a:rPr lang="en-US" altLang="zh-CN" sz="1800" b="0" i="0" u="wavy" dirty="0" err="1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1800" b="0" i="0" u="wavy" dirty="0" err="1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皆有可乐</a:t>
                </a:r>
                <a:r>
                  <a:rPr lang="en-US" altLang="zh-CN" sz="1800" b="0" i="0" u="wavy" dirty="0" err="1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1800" b="0" i="0" u="wavy" dirty="0" err="1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非必怪奇伟丽者也</a:t>
                </a:r>
                <a:r>
                  <a:rPr lang="en-US" altLang="zh-CN" sz="1800" b="0" i="0" u="wavy" dirty="0" err="1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r>
                  <a:rPr lang="en-US" altLang="zh-CN" sz="1800" b="0" i="0" dirty="0" err="1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餔糟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​</m:t>
                        </m:r>
                      </m:e>
                      <m:sup>
                        <m:r>
                          <a:rPr lang="en-US" altLang="zh-CN" sz="1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①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啜醨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​</m:t>
                        </m:r>
                      </m:e>
                      <m:sup>
                        <m:r>
                          <a:rPr lang="en-US" altLang="zh-CN" sz="1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②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，（1）____；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果蔬草木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，（2）__</a:t>
                </a:r>
                <a:endParaRPr lang="en-US" altLang="zh-CN" sz="1800" b="0" i="0" dirty="0">
                  <a:solidFill>
                    <a:srgbClr val="000000"/>
                  </a:solidFill>
                  <a:latin typeface="Times New Roman" panose="02020603050405020304" pitchFamily="34" charset="0"/>
                  <a:ea typeface="微软雅黑" panose="020B0503020204020204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____。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推此类也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吾安往而不乐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？</a:t>
                </a:r>
                <a:endParaRPr lang="en-US" altLang="zh-CN" sz="1800" dirty="0"/>
              </a:p>
              <a:p>
                <a:pPr algn="r" latinLnBrk="1">
                  <a:lnSpc>
                    <a:spcPts val="3100"/>
                  </a:lnSpc>
                </a:pPr>
                <a:r>
                  <a:rPr lang="en-US" altLang="zh-CN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（节选自苏轼《超然台记》）</a:t>
                </a:r>
                <a:endParaRPr lang="en-US" altLang="zh-CN" dirty="0"/>
              </a:p>
            </p:txBody>
          </p:sp>
        </mc:Choice>
        <mc:Fallback>
          <p:sp>
            <p:nvSpPr>
              <p:cNvPr id="10" name="P_8_BD#a0d3fdc73?sp=1&amp;vcp=1&amp;pid=771df01ad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4444" y="1460439"/>
                <a:ext cx="11183112" cy="1192530"/>
              </a:xfrm>
              <a:prstGeom prst="rect">
                <a:avLst/>
              </a:prstGeom>
              <a:blipFill rotWithShape="1">
                <a:blip r:embed="rId1"/>
                <a:stretch>
                  <a:fillRect l="-2" t="-48" r="-468" b="-325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6" grpId="0" animBg="1" build="p"/>
    </p:bld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6_BD#a21ec7dd9?vcp=1&amp;pid=431a1eeac&amp;color=0,0,0&amp;vtp=1&amp;bt=1&amp;bbb=1"/>
          <p:cNvSpPr/>
          <p:nvPr/>
        </p:nvSpPr>
        <p:spPr>
          <a:xfrm>
            <a:off x="502920" y="896112"/>
            <a:ext cx="11183112" cy="36576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 latinLnBrk="1">
              <a:lnSpc>
                <a:spcPts val="29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篇二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［2024重庆中考（B卷）］</a:t>
            </a:r>
            <a:endParaRPr lang="en-US" altLang="zh-CN" sz="2400" dirty="0"/>
          </a:p>
        </p:txBody>
      </p:sp>
      <p:sp>
        <p:nvSpPr>
          <p:cNvPr id="3" name="QM_7_BD.183_1#998c9f5fd?vcp=1&amp;pid=a21ec7dd9&amp;color=0,0,0&amp;vtp=1&amp;bbb=1&amp;hb=1"/>
          <p:cNvSpPr/>
          <p:nvPr/>
        </p:nvSpPr>
        <p:spPr>
          <a:xfrm>
            <a:off x="502920" y="1270000"/>
            <a:ext cx="11183112" cy="28657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18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【甲】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林尽水源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便得一山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山有小口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仿佛若有光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便舍船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从口入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初极狭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才通人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复行数十步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豁然开朗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土地平旷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屋舍俨然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有良田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美池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桑竹之属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阡陌交通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鸡犬相闻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其中往来种作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男女衣着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悉如外人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黄发垂髫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并怡然自乐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见渔人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乃大惊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问所从来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具答之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便要还家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设酒杀鸡作食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村中闻有此人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咸来问讯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自云先世避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秦时乱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率妻子邑人来此绝境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不复出焉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遂与外人间隔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问今是何世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乃不知有汉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无论魏晋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此人一一为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具言所闻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皆叹惋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余人各复延至其家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皆出酒食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停数日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辞去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此中人语云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：“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不足为外人道也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。”</a:t>
            </a:r>
            <a:endParaRPr lang="en-US" altLang="zh-CN" sz="1800" dirty="0"/>
          </a:p>
          <a:p>
            <a:pPr algn="r" latinLnBrk="1"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节选自陶渊明《桃花源记》）</a:t>
            </a:r>
            <a:endParaRPr lang="en-US" altLang="zh-CN" dirty="0"/>
          </a:p>
        </p:txBody>
      </p:sp>
    </p:spTree>
  </p:cSld>
  <p:clrMapOvr>
    <a:masterClrMapping/>
  </p:clrMapOvr>
  <p:transition>
    <p:split dir="in"/>
  </p:transition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M_7_BD.183_2#998c9f5fd?vcp=1&amp;pid=a21ec7dd9&amp;color=0,0,0&amp;mp=1&amp;vtp=1&amp;bt=1&amp;bbb=1&amp;hb=1"/>
              <p:cNvSpPr/>
              <p:nvPr/>
            </p:nvSpPr>
            <p:spPr>
              <a:xfrm>
                <a:off x="502920" y="1764731"/>
                <a:ext cx="11183112" cy="3792855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【乙】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渊明少有高趣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博学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善属文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；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颖脱不群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任真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楷体" panose="02010609060101010101" pitchFamily="34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楷体" panose="02010609060101010101" pitchFamily="34" charset="-122"/>
                            <a:cs typeface="Times New Roman" panose="02020603050405020304" pitchFamily="34" charset="-120"/>
                          </a:rPr>
                          <m:t>​</m:t>
                        </m:r>
                      </m:e>
                      <m:sup>
                        <m:r>
                          <a:rPr lang="en-US" altLang="zh-CN" sz="1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楷体" panose="02010609060101010101" pitchFamily="34" charset="-122"/>
                            <a:cs typeface="Times New Roman" panose="02020603050405020304" pitchFamily="34" charset="-120"/>
                          </a:rPr>
                          <m:t>①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自得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。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家贫亲老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起为州祭酒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楷体" panose="02010609060101010101" pitchFamily="34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楷体" panose="02010609060101010101" pitchFamily="34" charset="-122"/>
                            <a:cs typeface="Times New Roman" panose="02020603050405020304" pitchFamily="34" charset="-120"/>
                          </a:rPr>
                          <m:t>​</m:t>
                        </m:r>
                      </m:e>
                      <m:sup>
                        <m:r>
                          <a:rPr lang="en-US" altLang="zh-CN" sz="1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楷体" panose="02010609060101010101" pitchFamily="34" charset="-122"/>
                            <a:cs typeface="Times New Roman" panose="02020603050405020304" pitchFamily="34" charset="-120"/>
                          </a:rPr>
                          <m:t>②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。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不堪吏职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少</a:t>
                </a:r>
                <a:endParaRPr lang="en-US" altLang="zh-CN" sz="1800" b="0" i="0">
                  <a:solidFill>
                    <a:srgbClr val="000000"/>
                  </a:solidFill>
                  <a:latin typeface="Times New Roman" panose="02020603050405020304" pitchFamily="34" charset="0"/>
                  <a:ea typeface="楷体" panose="02010609060101010101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日自解归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。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躬耕自资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遂抱羸疾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。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江州刺史檀道济往候之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。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道济谓曰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：“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贤者处世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天下无道则隐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有道则至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；</a:t>
                </a:r>
                <a:endParaRPr lang="en-US" altLang="zh-CN" sz="1800" b="0" i="0">
                  <a:solidFill>
                    <a:srgbClr val="000000"/>
                  </a:solidFill>
                  <a:latin typeface="Times New Roman" panose="02020603050405020304" pitchFamily="34" charset="0"/>
                  <a:ea typeface="楷体" panose="02010609060101010101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今子生文明之世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奈何自苦如此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？”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对曰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：“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潜也何敢望贤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志不及也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。”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道济馈以粱肉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麾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楷体" panose="02010609060101010101" pitchFamily="34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楷体" panose="02010609060101010101" pitchFamily="34" charset="-122"/>
                            <a:cs typeface="Times New Roman" panose="02020603050405020304" pitchFamily="34" charset="-120"/>
                          </a:rPr>
                          <m:t>​</m:t>
                        </m:r>
                      </m:e>
                      <m:sup>
                        <m:r>
                          <a:rPr lang="en-US" altLang="zh-CN" sz="1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楷体" panose="02010609060101010101" pitchFamily="34" charset="-122"/>
                            <a:cs typeface="Times New Roman" panose="02020603050405020304" pitchFamily="34" charset="-120"/>
                          </a:rPr>
                          <m:t>③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而去之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。</a:t>
                </a:r>
                <a:endParaRPr lang="en-US" altLang="zh-CN" sz="1800" dirty="0"/>
              </a:p>
              <a:p>
                <a:pPr latinLnBrk="1">
                  <a:lnSpc>
                    <a:spcPts val="4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宋体" panose="02010600030101010101" pitchFamily="2" charset="-122"/>
                    <a:ea typeface="楷体" panose="02010609060101010101" pitchFamily="34" charset="-122"/>
                    <a:cs typeface="Times New Roman" panose="02020603050405020304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执事者闻之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以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渊明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）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为彭泽令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。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岁终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会郡遣督邮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楷体" panose="02010609060101010101" pitchFamily="34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楷体" panose="02010609060101010101" pitchFamily="34" charset="-122"/>
                            <a:cs typeface="Times New Roman" panose="02020603050405020304" pitchFamily="34" charset="-120"/>
                          </a:rPr>
                          <m:t>​</m:t>
                        </m:r>
                      </m:e>
                      <m:sup>
                        <m:r>
                          <a:rPr lang="en-US" altLang="zh-CN" sz="1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楷体" panose="02010609060101010101" pitchFamily="34" charset="-122"/>
                            <a:cs typeface="Times New Roman" panose="02020603050405020304" pitchFamily="34" charset="-120"/>
                          </a:rPr>
                          <m:t>④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至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县吏请曰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：“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应束带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楷体" panose="02010609060101010101" pitchFamily="34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楷体" panose="02010609060101010101" pitchFamily="34" charset="-122"/>
                            <a:cs typeface="Times New Roman" panose="02020603050405020304" pitchFamily="34" charset="-120"/>
                          </a:rPr>
                          <m:t>​</m:t>
                        </m:r>
                      </m:e>
                      <m:sup>
                        <m:r>
                          <a:rPr lang="en-US" altLang="zh-CN" sz="1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楷体" panose="02010609060101010101" pitchFamily="34" charset="-122"/>
                            <a:cs typeface="Times New Roman" panose="02020603050405020304" pitchFamily="34" charset="-120"/>
                          </a:rPr>
                          <m:t>⑤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见之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。”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渊明叹曰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：“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我</a:t>
                </a:r>
                <a:endParaRPr lang="en-US" altLang="zh-CN" sz="1800" b="0" i="0">
                  <a:solidFill>
                    <a:srgbClr val="000000"/>
                  </a:solidFill>
                  <a:latin typeface="Times New Roman" panose="02020603050405020304" pitchFamily="34" charset="0"/>
                  <a:ea typeface="楷体" panose="02010609060101010101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岂能为五斗米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折腰向乡里小儿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！”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即日解绶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楷体" panose="02010609060101010101" pitchFamily="34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楷体" panose="02010609060101010101" pitchFamily="34" charset="-122"/>
                            <a:cs typeface="Times New Roman" panose="02020603050405020304" pitchFamily="34" charset="-120"/>
                          </a:rPr>
                          <m:t>​</m:t>
                        </m:r>
                      </m:e>
                      <m:sup>
                        <m:r>
                          <a:rPr lang="en-US" altLang="zh-CN" sz="1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楷体" panose="02010609060101010101" pitchFamily="34" charset="-122"/>
                            <a:cs typeface="Times New Roman" panose="02020603050405020304" pitchFamily="34" charset="-120"/>
                          </a:rPr>
                          <m:t>⑥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去职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赋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《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归去来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》。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元嘉四年将复征命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会卒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楷体" panose="02010609060101010101" pitchFamily="34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楷体" panose="02010609060101010101" pitchFamily="34" charset="-122"/>
                            <a:cs typeface="Times New Roman" panose="02020603050405020304" pitchFamily="34" charset="-120"/>
                          </a:rPr>
                          <m:t>​</m:t>
                        </m:r>
                      </m:e>
                      <m:sup>
                        <m:r>
                          <a:rPr lang="en-US" altLang="zh-CN" sz="1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楷体" panose="02010609060101010101" pitchFamily="34" charset="-122"/>
                            <a:cs typeface="Times New Roman" panose="02020603050405020304" pitchFamily="34" charset="-120"/>
                          </a:rPr>
                          <m:t>⑦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。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时年六十三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。</a:t>
                </a:r>
                <a:endParaRPr lang="en-US" altLang="zh-CN" sz="1800" dirty="0"/>
              </a:p>
              <a:p>
                <a:pPr algn="r"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节选自萧统《陶渊明传》，有改动）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宋体" panose="02010600030101010101" pitchFamily="2" charset="-122"/>
                    <a:ea typeface="楷体" panose="02010609060101010101" pitchFamily="34" charset="-122"/>
                    <a:cs typeface="Times New Roman" panose="02020603050405020304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【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注】①任真：任性率真。②祭酒：官职名。③麾：同“挥”，挥手。④督邮：官职名。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有说此督邮品行低劣，</a:t>
                </a:r>
                <a:endParaRPr lang="en-US" altLang="zh-CN" sz="1800" b="0" i="0">
                  <a:solidFill>
                    <a:srgbClr val="000000"/>
                  </a:solidFill>
                  <a:latin typeface="Times New Roman" panose="02020603050405020304" pitchFamily="34" charset="0"/>
                  <a:ea typeface="楷体" panose="02010609060101010101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陶渊明鄙视其人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。⑤束带：此处指装束整齐，穿着官服。⑥绶：丝带，常用于拴玉和印。⑦会卒：恰巧去世。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M_7_BD.183_2#998c9f5fd?vcp=1&amp;pid=a21ec7dd9&amp;color=0,0,0&amp;mp=1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1764731"/>
                <a:ext cx="11183112" cy="3792855"/>
              </a:xfrm>
              <a:prstGeom prst="rect">
                <a:avLst/>
              </a:prstGeom>
              <a:blipFill rotWithShape="1">
                <a:blip r:embed="rId1"/>
                <a:stretch>
                  <a:fillRect t="-2" r="-2548" b="-112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8_BD.184_1#9216c7f51?vcp=1&amp;pid=998c9f5fd&amp;color=0,0,0&amp;mp=1&amp;vtp=1&amp;bt=1&amp;bbb=1"/>
          <p:cNvSpPr/>
          <p:nvPr/>
        </p:nvSpPr>
        <p:spPr>
          <a:xfrm>
            <a:off x="502920" y="1621824"/>
            <a:ext cx="11183112" cy="3511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1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6.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下列句中加点词含义相同的一项是(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（3分）</a:t>
            </a:r>
            <a:endParaRPr lang="en-US" altLang="zh-CN" sz="1800" dirty="0"/>
          </a:p>
        </p:txBody>
      </p:sp>
      <p:sp>
        <p:nvSpPr>
          <p:cNvPr id="3" name="QC_8_AN.185_1#9216c7f51.bracket?vcp=1&amp;pid=998c9f5fd&amp;color=0,0,0&amp;mp=1&amp;vpa=74&amp;vtp=1"/>
          <p:cNvSpPr/>
          <p:nvPr/>
        </p:nvSpPr>
        <p:spPr>
          <a:xfrm>
            <a:off x="4286726" y="1608489"/>
            <a:ext cx="331788" cy="3541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endParaRPr lang="en-US" altLang="zh-CN" dirty="0"/>
          </a:p>
        </p:txBody>
      </p:sp>
      <p:sp>
        <p:nvSpPr>
          <p:cNvPr id="4" name="QC_8_BD.186_1#9216c7f51.choices?vcp=1&amp;pid=998c9f5fd&amp;color=0,0,0&amp;vtp=1&amp;bbb=1"/>
          <p:cNvSpPr/>
          <p:nvPr/>
        </p:nvSpPr>
        <p:spPr>
          <a:xfrm>
            <a:off x="502920" y="2029367"/>
            <a:ext cx="11183112" cy="7702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3300"/>
              </a:lnSpc>
              <a:tabLst>
                <a:tab pos="1117600" algn="l"/>
                <a:tab pos="5664200" algn="l"/>
                <a:tab pos="7670800" algn="l"/>
              </a:tabLst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.便舍船</a:t>
            </a:r>
            <a:r>
              <a:rPr lang="en-US" altLang="zh-CN" sz="1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同舍生皆被绮绣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（宋濂《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送东阳马生序》）</a:t>
            </a:r>
            <a:r>
              <a:rPr lang="en-US" altLang="zh-CN" sz="1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B.不足为外人道也</a:t>
            </a:r>
            <a:r>
              <a:rPr lang="en-US" altLang="zh-CN" sz="1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策之不以其道（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韩愈《马说》）</a:t>
            </a:r>
            <a:endParaRPr lang="en-US" altLang="zh-CN" sz="1800" dirty="0"/>
          </a:p>
          <a:p>
            <a:pPr latinLnBrk="1">
              <a:lnSpc>
                <a:spcPts val="3100"/>
              </a:lnSpc>
              <a:tabLst>
                <a:tab pos="1117600" algn="l"/>
                <a:tab pos="5664200" algn="l"/>
                <a:tab pos="7670800" algn="l"/>
              </a:tabLst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.善属文</a:t>
            </a:r>
            <a:r>
              <a:rPr lang="en-US" altLang="zh-CN" sz="1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属予作文以记之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（范仲淹《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岳阳楼记》）</a:t>
            </a:r>
            <a:r>
              <a:rPr lang="en-US" altLang="zh-CN" sz="1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D.麾而去之</a:t>
            </a:r>
            <a:r>
              <a:rPr lang="en-US" altLang="zh-CN" sz="1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乃记之而去（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柳宗元《小石潭记》）</a:t>
            </a:r>
            <a:endParaRPr lang="en-US" altLang="zh-CN" sz="1800" dirty="0"/>
          </a:p>
        </p:txBody>
      </p:sp>
      <p:sp>
        <p:nvSpPr>
          <p:cNvPr id="5" name="QC_8_AS.187_1#9216c7f51?vcp=1&amp;pid=998c9f5fd&amp;color=0,0,0&amp;vtp=1&amp;bbb=1&amp;hb=1"/>
          <p:cNvSpPr/>
          <p:nvPr/>
        </p:nvSpPr>
        <p:spPr>
          <a:xfrm>
            <a:off x="502920" y="2849152"/>
            <a:ext cx="11183112" cy="7702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【解析】</a:t>
            </a:r>
            <a:r>
              <a:rPr lang="en-US" altLang="zh-CN" sz="1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本题考查分析一词多义的能力。A项，动词，舍掉/名词，这里指客舍。B项，动词，说，谈论/</a:t>
            </a:r>
            <a:r>
              <a:rPr lang="en-US" altLang="zh-CN" sz="1800" b="1" i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名词，</a:t>
            </a:r>
            <a:endParaRPr lang="en-US" altLang="zh-CN" sz="1800" b="1" i="0">
              <a:solidFill>
                <a:srgbClr val="FF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100"/>
              </a:lnSpc>
            </a:pPr>
            <a:r>
              <a:rPr lang="en-US" altLang="zh-CN" b="1" i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方法</a:t>
            </a:r>
            <a:r>
              <a:rPr lang="en-US" altLang="zh-CN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。C项，动词，写/动词，同“嘱”，嘱托。D项，动词，离开。</a:t>
            </a:r>
            <a:endParaRPr lang="en-US" altLang="zh-CN" dirty="0"/>
          </a:p>
        </p:txBody>
      </p:sp>
      <p:sp>
        <p:nvSpPr>
          <p:cNvPr id="6" name="QO_8_BD.188_1#def98b081?vcp=1&amp;pid=998c9f5fd&amp;color=0,0,0&amp;vtp=1&amp;bbb=1"/>
          <p:cNvSpPr/>
          <p:nvPr/>
        </p:nvSpPr>
        <p:spPr>
          <a:xfrm>
            <a:off x="502920" y="3624932"/>
            <a:ext cx="11183112" cy="3541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1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7.用现代汉语翻译下面句子。（4分）</a:t>
            </a:r>
            <a:endParaRPr lang="en-US" altLang="zh-CN" sz="1800" dirty="0"/>
          </a:p>
        </p:txBody>
      </p:sp>
      <p:sp>
        <p:nvSpPr>
          <p:cNvPr id="7" name="QO_9_BD.189_1#05de4e563?vcp=1&amp;pid=def98b081&amp;color=0,0,0&amp;vtp=1&amp;bbb=1"/>
          <p:cNvSpPr/>
          <p:nvPr/>
        </p:nvSpPr>
        <p:spPr>
          <a:xfrm>
            <a:off x="502920" y="4031585"/>
            <a:ext cx="11183112" cy="3511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1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（1）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率妻子邑人来此绝境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1800" dirty="0"/>
          </a:p>
        </p:txBody>
      </p:sp>
      <p:sp>
        <p:nvSpPr>
          <p:cNvPr id="8" name="QO_9_AN.190_1#05de4e563?vcp=1&amp;pid=def98b081&amp;color=0,0,0&amp;vtp=1&amp;bbb=1"/>
          <p:cNvSpPr/>
          <p:nvPr/>
        </p:nvSpPr>
        <p:spPr>
          <a:xfrm>
            <a:off x="502920" y="4437350"/>
            <a:ext cx="11183112" cy="3511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100"/>
              </a:lnSpc>
            </a:pPr>
            <a:r>
              <a:rPr lang="en-US" altLang="zh-CN" sz="1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【答案】</a:t>
            </a:r>
            <a:r>
              <a:rPr lang="en-US" altLang="zh-CN" sz="1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率领妻子儿女和乡邻们来到这个与人世隔绝的地方。</a:t>
            </a:r>
            <a:endParaRPr lang="en-US" altLang="zh-CN" sz="1800" dirty="0"/>
          </a:p>
        </p:txBody>
      </p:sp>
      <p:sp>
        <p:nvSpPr>
          <p:cNvPr id="9" name="QO_9_BD.191_1#ce7142955?vcp=1&amp;pid=def98b081&amp;color=0,0,0&amp;vtp=1&amp;bbb=1"/>
          <p:cNvSpPr/>
          <p:nvPr/>
        </p:nvSpPr>
        <p:spPr>
          <a:xfrm>
            <a:off x="502920" y="4843115"/>
            <a:ext cx="11183112" cy="3511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1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（2）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躬耕自资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遂抱羸疾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1800" dirty="0"/>
          </a:p>
        </p:txBody>
      </p:sp>
      <p:sp>
        <p:nvSpPr>
          <p:cNvPr id="10" name="QO_9_AN.192_1#ce7142955?vcp=1&amp;pid=def98b081&amp;color=0,0,0&amp;vtp=1&amp;bbb=1"/>
          <p:cNvSpPr/>
          <p:nvPr/>
        </p:nvSpPr>
        <p:spPr>
          <a:xfrm>
            <a:off x="502920" y="5248880"/>
            <a:ext cx="11183112" cy="3511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100"/>
              </a:lnSpc>
            </a:pPr>
            <a:r>
              <a:rPr lang="en-US" altLang="zh-CN" sz="1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【答案】</a:t>
            </a:r>
            <a:r>
              <a:rPr lang="en-US" altLang="zh-CN" sz="1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亲自耕种，自食其力，也因此患病。（4分）</a:t>
            </a:r>
            <a:endParaRPr lang="en-US" altLang="zh-CN" sz="1800" dirty="0"/>
          </a:p>
        </p:txBody>
      </p:sp>
      <p:sp>
        <p:nvSpPr>
          <p:cNvPr id="11" name="QC_8_BD.186_1#9216c7f51.choices?vcp=1&amp;pid=998c9f5fd&amp;color=0,0,0&amp;vtp=1&amp;bbb=1&amp;zzd= 1"/>
          <p:cNvSpPr/>
          <p:nvPr/>
        </p:nvSpPr>
        <p:spPr>
          <a:xfrm>
            <a:off x="1049052" y="2410367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QC_8_BD.186_1#9216c7f51.choices?vcp=1&amp;pid=998c9f5fd&amp;color=0,0,0&amp;vtp=1&amp;bbb=1&amp;zzd= 1"/>
          <p:cNvSpPr/>
          <p:nvPr/>
        </p:nvSpPr>
        <p:spPr>
          <a:xfrm>
            <a:off x="1944402" y="2410367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QC_8_BD.186_1#9216c7f51.choices?vcp=1&amp;pid=998c9f5fd&amp;color=0,0,0&amp;vtp=1&amp;bbb=1&amp;zzd= 1"/>
          <p:cNvSpPr/>
          <p:nvPr/>
        </p:nvSpPr>
        <p:spPr>
          <a:xfrm>
            <a:off x="7614951" y="2410367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QC_8_BD.186_1#9216c7f51.choices?vcp=1&amp;pid=998c9f5fd&amp;color=0,0,0&amp;vtp=1&amp;bbb=1&amp;zzd= 1"/>
          <p:cNvSpPr/>
          <p:nvPr/>
        </p:nvSpPr>
        <p:spPr>
          <a:xfrm>
            <a:off x="9412001" y="2410367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QC_8_BD.186_1#9216c7f51.choices?vcp=1&amp;pid=998c9f5fd&amp;color=0,0,0&amp;vtp=1&amp;bbb=1&amp;zzd= 3"/>
          <p:cNvSpPr/>
          <p:nvPr/>
        </p:nvSpPr>
        <p:spPr>
          <a:xfrm>
            <a:off x="1036352" y="2799622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QC_8_BD.186_1#9216c7f51.choices?vcp=1&amp;pid=998c9f5fd&amp;color=0,0,0&amp;vtp=1&amp;bbb=1&amp;zzd= 3"/>
          <p:cNvSpPr/>
          <p:nvPr/>
        </p:nvSpPr>
        <p:spPr>
          <a:xfrm>
            <a:off x="1715802" y="2799622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QC_8_BD.186_1#9216c7f51.choices?vcp=1&amp;pid=998c9f5fd&amp;color=0,0,0&amp;vtp=1&amp;bbb=1&amp;zzd= 3"/>
          <p:cNvSpPr/>
          <p:nvPr/>
        </p:nvSpPr>
        <p:spPr>
          <a:xfrm>
            <a:off x="6941851" y="2799622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QC_8_BD.186_1#9216c7f51.choices?vcp=1&amp;pid=998c9f5fd&amp;color=0,0,0&amp;vtp=1&amp;bbb=1&amp;zzd= 3"/>
          <p:cNvSpPr/>
          <p:nvPr/>
        </p:nvSpPr>
        <p:spPr>
          <a:xfrm>
            <a:off x="9183401" y="2799622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5" grpId="0" animBg="1" build="p"/>
      <p:bldP spid="8" grpId="0" animBg="1" build="p"/>
      <p:bldP spid="10" grpId="0" animBg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4ed207239.fixed?vcp=1&amp;pid=6e5445790&amp;color=4,110,182&amp;vtp=1&amp;bbb=1"/>
          <p:cNvSpPr/>
          <p:nvPr/>
        </p:nvSpPr>
        <p:spPr>
          <a:xfrm>
            <a:off x="219456" y="2505456"/>
            <a:ext cx="11740896" cy="923544"/>
          </a:xfrm>
          <a:prstGeom prst="rect">
            <a:avLst/>
          </a:prstGeom>
          <a:noFill/>
        </p:spPr>
        <p:txBody>
          <a:bodyPr wrap="none" lIns="0" tIns="0" rIns="0" bIns="0" rtlCol="0" anchor="b"/>
          <a:lstStyle/>
          <a:p>
            <a:pPr algn="ctr" latinLnBrk="1">
              <a:lnSpc>
                <a:spcPts val="6700"/>
              </a:lnSpc>
            </a:pPr>
            <a:r>
              <a:rPr lang="en-US" altLang="zh-CN" sz="5400" b="1" i="0" dirty="0">
                <a:solidFill>
                  <a:srgbClr val="046EB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</a:t>
            </a:r>
            <a:r>
              <a:rPr lang="en-US" altLang="zh-CN" sz="5400" b="1" i="0" dirty="0">
                <a:solidFill>
                  <a:srgbClr val="046EB6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5400" b="1" i="0" dirty="0">
                <a:solidFill>
                  <a:srgbClr val="046EB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浙江真题诊断练</a:t>
            </a:r>
            <a:endParaRPr lang="en-US" altLang="zh-CN" sz="5400" dirty="0"/>
          </a:p>
        </p:txBody>
      </p:sp>
    </p:spTree>
  </p:cSld>
  <p:clrMapOvr>
    <a:masterClrMapping/>
  </p:clrMapOvr>
  <p:transition>
    <p:split dir="in"/>
  </p:transition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8_BD.193_1#a80d71bdf?vcp=1&amp;pid=998c9f5fd&amp;color=0,0,0&amp;vtp=1&amp;bt=1&amp;bbb=1"/>
          <p:cNvSpPr/>
          <p:nvPr/>
        </p:nvSpPr>
        <p:spPr>
          <a:xfrm>
            <a:off x="502920" y="1000826"/>
            <a:ext cx="11183112" cy="3511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1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8.下列对甲、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乙两文的理解和分析正确的一项是(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（3分）</a:t>
            </a:r>
            <a:endParaRPr lang="en-US" altLang="zh-CN" sz="1800" dirty="0"/>
          </a:p>
        </p:txBody>
      </p:sp>
      <p:sp>
        <p:nvSpPr>
          <p:cNvPr id="3" name="QC_8_AN.194_1#a80d71bdf.bracket?vcp=1&amp;pid=998c9f5fd&amp;color=0,0,0&amp;vpa=75&amp;vtp=1"/>
          <p:cNvSpPr/>
          <p:nvPr/>
        </p:nvSpPr>
        <p:spPr>
          <a:xfrm>
            <a:off x="5429726" y="987491"/>
            <a:ext cx="319088" cy="3541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endParaRPr lang="en-US" altLang="zh-CN" dirty="0"/>
          </a:p>
        </p:txBody>
      </p:sp>
      <p:sp>
        <p:nvSpPr>
          <p:cNvPr id="4" name="QC_8_BD.195_1#a80d71bdf.choices?vcp=1&amp;pid=998c9f5fd&amp;color=0,0,0&amp;vtp=1&amp;bbb=1"/>
          <p:cNvSpPr/>
          <p:nvPr/>
        </p:nvSpPr>
        <p:spPr>
          <a:xfrm>
            <a:off x="502920" y="1408369"/>
            <a:ext cx="11183112" cy="16114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A.甲文思路明晰，先写桃花源景物，接着交代桃源人来此的原因，最后写桃源人对渔人的热情款待。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.甲文“黄发垂髫，并怡然自乐”“设酒杀鸡作食”等句，描绘出桃源人丰衣足食、自在安适的生活场景。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.根据乙文“潜也何敢望贤，志不及也”可见：陶渊明委婉拒绝檀道济，是因为其有强烈的自卑心理。</a:t>
            </a:r>
            <a:endParaRPr lang="en-US" altLang="zh-CN" sz="1800" dirty="0"/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.乙文檀道济对陶渊明从“往候之”到“麾而去之”，其对陶渊明的态度由最初的尊重变为了鄙视。</a:t>
            </a:r>
            <a:endParaRPr lang="en-US" altLang="zh-CN" sz="1800" dirty="0"/>
          </a:p>
        </p:txBody>
      </p:sp>
      <p:sp>
        <p:nvSpPr>
          <p:cNvPr id="5" name="QC_8_AS.196_1#a80d71bdf?vcp=1&amp;pid=998c9f5fd&amp;color=0,0,0&amp;vtp=1&amp;bbb=1&amp;hb=1"/>
          <p:cNvSpPr/>
          <p:nvPr/>
        </p:nvSpPr>
        <p:spPr>
          <a:xfrm>
            <a:off x="502920" y="3056384"/>
            <a:ext cx="11183112" cy="20275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【解析】</a:t>
            </a:r>
            <a:r>
              <a:rPr lang="en-US" altLang="zh-CN" sz="1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本题考查理解与分析文章内容的能力。A项，甲文先写桃花源景物，</a:t>
            </a:r>
            <a:r>
              <a:rPr lang="en-US" altLang="zh-CN" sz="1800" b="1" i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接着写桃源人对渔人的热情款待，</a:t>
            </a:r>
            <a:endParaRPr lang="en-US" altLang="zh-CN" sz="1800" b="1" i="0">
              <a:solidFill>
                <a:srgbClr val="FF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1" i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然后交代桃源人来此的原因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；本项事件先后顺序有误。C项，“潜也何敢望贤，志不及也”意为“</a:t>
            </a:r>
            <a:r>
              <a:rPr lang="en-US" altLang="zh-CN" sz="1800" b="1" i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我怎敢充当贤人，</a:t>
            </a:r>
            <a:endParaRPr lang="en-US" altLang="zh-CN" sz="1800" b="1" i="0">
              <a:solidFill>
                <a:srgbClr val="FF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1" i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我的志向比不了他们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”。这句话是陶渊明的自谦，不能表现“其有强烈的自卑心理”。D项，“麾而去之</a:t>
            </a:r>
            <a:r>
              <a:rPr lang="en-US" altLang="zh-CN" sz="1800" b="1" i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”意为</a:t>
            </a:r>
            <a:endParaRPr lang="en-US" altLang="zh-CN" sz="1800" b="1" i="0">
              <a:solidFill>
                <a:srgbClr val="FF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1" i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“（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他却）挥手叫檀道济离开”。本句主语是“陶渊明”，且不能表现檀道济</a:t>
            </a:r>
            <a:r>
              <a:rPr lang="en-US" altLang="zh-CN" sz="1800" b="1" i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“对陶渊明的态度由最初的尊重变为了</a:t>
            </a:r>
            <a:endParaRPr lang="en-US" altLang="zh-CN" sz="1800" b="1" i="0">
              <a:solidFill>
                <a:srgbClr val="FF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100"/>
              </a:lnSpc>
            </a:pPr>
            <a:r>
              <a:rPr lang="en-US" altLang="zh-CN" b="1" i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鄙视</a:t>
            </a:r>
            <a:r>
              <a:rPr lang="en-US" altLang="zh-CN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”。</a:t>
            </a:r>
            <a:endParaRPr lang="en-US" altLang="zh-CN" dirty="0"/>
          </a:p>
        </p:txBody>
      </p:sp>
      <p:sp>
        <p:nvSpPr>
          <p:cNvPr id="6" name="QO_8_BD.197_1#78b98dccc?vcp=1&amp;pid=998c9f5fd&amp;color=0,0,0&amp;vtp=1&amp;bbb=1"/>
          <p:cNvSpPr/>
          <p:nvPr/>
        </p:nvSpPr>
        <p:spPr>
          <a:xfrm>
            <a:off x="502920" y="5072764"/>
            <a:ext cx="11183112" cy="3541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1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9.陶渊明的一生，做官时间短暂，更多的是田园归隐。结合甲、乙两文，具体分析其归隐的原因。（5分）</a:t>
            </a:r>
            <a:endParaRPr lang="en-US" altLang="zh-CN" sz="1800" dirty="0"/>
          </a:p>
        </p:txBody>
      </p:sp>
      <p:sp>
        <p:nvSpPr>
          <p:cNvPr id="7" name="QO_8_AN.198_1#78b98dccc?vcp=1&amp;pid=998c9f5fd&amp;color=0,0,0&amp;vtp=1&amp;bbb=1&amp;hb=1"/>
          <p:cNvSpPr/>
          <p:nvPr/>
        </p:nvSpPr>
        <p:spPr>
          <a:xfrm>
            <a:off x="502920" y="5481449"/>
            <a:ext cx="11183112" cy="7732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【答案】</a:t>
            </a:r>
            <a:r>
              <a:rPr lang="en-US" altLang="zh-CN" sz="1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①陶渊明不满黑暗现实，但他也无法改变这种现状；②他不满官场的繁文缛节与黑暗污浊；</a:t>
            </a:r>
            <a:r>
              <a:rPr lang="en-US" altLang="zh-CN" sz="1800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③他对做</a:t>
            </a:r>
            <a:endParaRPr lang="en-US" altLang="zh-CN" sz="1800" b="1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100"/>
              </a:lnSpc>
            </a:pPr>
            <a:r>
              <a:rPr lang="en-US" altLang="zh-CN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官没太大兴趣</a:t>
            </a:r>
            <a:r>
              <a:rPr lang="en-US" altLang="zh-CN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，淡泊名利；④他本性上追求自由和独立人格。（5分）</a:t>
            </a:r>
            <a:endParaRPr lang="en-US" altLang="zh-CN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5" grpId="0" animBg="1" build="p"/>
      <p:bldP spid="7" grpId="0" animBg="1" build="p"/>
    </p:bld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6_BD#030af51b8?vcp=1&amp;pid=3f8e243bc&amp;color=0,0,0&amp;vtp=1&amp;bt=1&amp;bbb=1"/>
          <p:cNvSpPr/>
          <p:nvPr/>
        </p:nvSpPr>
        <p:spPr>
          <a:xfrm>
            <a:off x="502920" y="896112"/>
            <a:ext cx="11183112" cy="36576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 latinLnBrk="1">
              <a:lnSpc>
                <a:spcPts val="29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篇</a:t>
            </a:r>
            <a:r>
              <a:rPr lang="zh-CN" altLang="en-US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一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［2024</a:t>
            </a:r>
            <a:r>
              <a:rPr lang="zh-CN" altLang="en-US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浙江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中考</a:t>
            </a:r>
            <a:r>
              <a:rPr lang="zh-CN" altLang="en-US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】</a:t>
            </a:r>
            <a:r>
              <a:rPr lang="zh-CN" altLang="en-US" sz="2400" dirty="0"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2"/>
              </a:rPr>
              <a:t>阅读下面的文言文</a:t>
            </a:r>
            <a:r>
              <a:rPr lang="en-US" altLang="zh-CN" sz="2400" dirty="0"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2"/>
              </a:rPr>
              <a:t>,</a:t>
            </a:r>
            <a:r>
              <a:rPr lang="zh-CN" altLang="en-US" sz="2400" dirty="0"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2"/>
              </a:rPr>
              <a:t>完成学习任务。</a:t>
            </a:r>
            <a:r>
              <a:rPr lang="en-US" altLang="zh-CN" sz="2400" dirty="0"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2"/>
              </a:rPr>
              <a:t>(13</a:t>
            </a:r>
            <a:r>
              <a:rPr lang="zh-CN" altLang="en-US" sz="2400" dirty="0"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2"/>
              </a:rPr>
              <a:t>分</a:t>
            </a:r>
            <a:r>
              <a:rPr lang="en-US" altLang="zh-CN" sz="2400" dirty="0"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2"/>
              </a:rPr>
              <a:t>)</a:t>
            </a:r>
            <a:endParaRPr lang="en-US" altLang="zh-CN" sz="2400" dirty="0">
              <a:latin typeface="黑体" panose="02010609060101010101" pitchFamily="34" charset="-122"/>
              <a:ea typeface="黑体" panose="02010609060101010101" pitchFamily="34" charset="-122"/>
              <a:cs typeface="黑体" panose="02010609060101010101" pitchFamily="34" charset="-122"/>
            </a:endParaRPr>
          </a:p>
        </p:txBody>
      </p:sp>
      <p:sp>
        <p:nvSpPr>
          <p:cNvPr id="3" name="QM_7_BD.1_1#99b414d01?vcp=1&amp;pid=030af51b8&amp;color=0,0,0&amp;vtp=1&amp;bbb=1&amp;hb=1"/>
          <p:cNvSpPr/>
          <p:nvPr/>
        </p:nvSpPr>
        <p:spPr>
          <a:xfrm>
            <a:off x="502920" y="1270000"/>
            <a:ext cx="11393805" cy="423545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indent="457200" algn="l" fontAlgn="auto" latinLnBrk="1">
              <a:lnSpc>
                <a:spcPct val="150000"/>
              </a:lnSpc>
            </a:pPr>
            <a:r>
              <a:rPr lang="zh-CN" altLang="en-US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豫章</a:t>
            </a:r>
            <a:r>
              <a:rPr lang="en-US" altLang="en-US" baseline="30000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①</a:t>
            </a:r>
            <a:r>
              <a:rPr lang="zh-CN" altLang="en-US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胡叔俊</a:t>
            </a:r>
            <a:r>
              <a:rPr lang="en-US" altLang="zh-CN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,</a:t>
            </a:r>
            <a:r>
              <a:rPr lang="zh-CN" altLang="en-US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以高才硕学隐居进贤官溪之上</a:t>
            </a:r>
            <a:r>
              <a:rPr lang="en-US" altLang="zh-CN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,</a:t>
            </a:r>
            <a:r>
              <a:rPr lang="zh-CN" altLang="en-US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治乃祖西园</a:t>
            </a:r>
            <a:r>
              <a:rPr lang="en-US" altLang="zh-CN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,</a:t>
            </a:r>
            <a:r>
              <a:rPr lang="zh-CN" altLang="en-US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筑亭其间而游息之。以东南先朝阳夕阴</a:t>
            </a:r>
            <a:r>
              <a:rPr lang="en-US" altLang="zh-CN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,</a:t>
            </a:r>
            <a:r>
              <a:rPr lang="zh-CN" altLang="en-US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宜木果</a:t>
            </a:r>
            <a:r>
              <a:rPr lang="en-US" altLang="zh-CN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,</a:t>
            </a:r>
            <a:endParaRPr lang="en-US" altLang="zh-CN" dirty="0">
              <a:latin typeface="楷体" panose="02010609060101010101" pitchFamily="34" charset="-122"/>
              <a:ea typeface="楷体" panose="02010609060101010101" pitchFamily="34" charset="-122"/>
              <a:cs typeface="楷体" panose="02010609060101010101" pitchFamily="34" charset="-122"/>
            </a:endParaRPr>
          </a:p>
          <a:p>
            <a:pPr indent="0" algn="l" fontAlgn="auto" latinLnBrk="1">
              <a:lnSpc>
                <a:spcPct val="150000"/>
              </a:lnSpc>
            </a:pPr>
            <a:r>
              <a:rPr lang="zh-CN" altLang="en-US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而树桃、李、梨、栗。南为正阳之方宜芳华而列种海棠。松、竹者贯岁寒而后凋</a:t>
            </a:r>
            <a:r>
              <a:rPr lang="en-US" altLang="zh-CN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,</a:t>
            </a:r>
            <a:r>
              <a:rPr lang="zh-CN" altLang="en-US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故以植乎西北。中又杂植梅数</a:t>
            </a:r>
            <a:endParaRPr lang="zh-CN" altLang="en-US" dirty="0">
              <a:latin typeface="楷体" panose="02010609060101010101" pitchFamily="34" charset="-122"/>
              <a:ea typeface="楷体" panose="02010609060101010101" pitchFamily="34" charset="-122"/>
              <a:cs typeface="楷体" panose="02010609060101010101" pitchFamily="34" charset="-122"/>
            </a:endParaRPr>
          </a:p>
          <a:p>
            <a:pPr indent="0" algn="l" fontAlgn="auto" latinLnBrk="1">
              <a:lnSpc>
                <a:spcPct val="150000"/>
              </a:lnSpc>
            </a:pPr>
            <a:r>
              <a:rPr lang="zh-CN" altLang="en-US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十株</a:t>
            </a:r>
            <a:r>
              <a:rPr lang="en-US" altLang="zh-CN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,</a:t>
            </a:r>
            <a:r>
              <a:rPr lang="zh-CN" altLang="en-US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曰</a:t>
            </a:r>
            <a:r>
              <a:rPr lang="en-US" altLang="zh-CN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:“</a:t>
            </a:r>
            <a:r>
              <a:rPr lang="zh-CN" altLang="en-US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梅</a:t>
            </a:r>
            <a:r>
              <a:rPr lang="en-US" altLang="zh-CN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,</a:t>
            </a:r>
            <a:r>
              <a:rPr lang="zh-CN" altLang="en-US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松、竹之友也。</a:t>
            </a:r>
            <a:r>
              <a:rPr lang="en-US" altLang="zh-CN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”</a:t>
            </a:r>
            <a:r>
              <a:rPr lang="zh-CN" altLang="en-US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今皆蔚然为林矣。若菊</a:t>
            </a:r>
            <a:r>
              <a:rPr lang="en-US" altLang="zh-CN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,</a:t>
            </a:r>
            <a:r>
              <a:rPr lang="zh-CN" altLang="en-US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若牡丹、芍药之属</a:t>
            </a:r>
            <a:r>
              <a:rPr lang="en-US" altLang="zh-CN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,</a:t>
            </a:r>
            <a:r>
              <a:rPr lang="zh-CN" altLang="en-US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丛生而可爱</a:t>
            </a:r>
            <a:r>
              <a:rPr lang="en-US" altLang="zh-CN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,</a:t>
            </a:r>
            <a:r>
              <a:rPr lang="zh-CN" altLang="en-US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皆列于亭之左右</a:t>
            </a:r>
            <a:r>
              <a:rPr lang="en-US" altLang="zh-CN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,</a:t>
            </a:r>
            <a:r>
              <a:rPr lang="zh-CN" altLang="en-US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以便</a:t>
            </a:r>
            <a:endParaRPr lang="zh-CN" altLang="en-US" dirty="0">
              <a:latin typeface="楷体" panose="02010609060101010101" pitchFamily="34" charset="-122"/>
              <a:ea typeface="楷体" panose="02010609060101010101" pitchFamily="34" charset="-122"/>
              <a:cs typeface="楷体" panose="02010609060101010101" pitchFamily="34" charset="-122"/>
            </a:endParaRPr>
          </a:p>
          <a:p>
            <a:pPr indent="0" algn="l" fontAlgn="auto" latinLnBrk="1">
              <a:lnSpc>
                <a:spcPct val="150000"/>
              </a:lnSpc>
            </a:pPr>
            <a:r>
              <a:rPr lang="zh-CN" altLang="en-US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观赏。合而名其亭曰</a:t>
            </a:r>
            <a:r>
              <a:rPr lang="en-US" altLang="zh-CN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“</a:t>
            </a:r>
            <a:r>
              <a:rPr lang="zh-CN" altLang="en-US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园趣</a:t>
            </a:r>
            <a:r>
              <a:rPr lang="en-US" altLang="zh-CN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”</a:t>
            </a:r>
            <a:r>
              <a:rPr lang="zh-CN" altLang="en-US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。</a:t>
            </a:r>
            <a:endParaRPr lang="zh-CN" altLang="en-US" dirty="0">
              <a:latin typeface="楷体" panose="02010609060101010101" pitchFamily="34" charset="-122"/>
              <a:ea typeface="楷体" panose="02010609060101010101" pitchFamily="34" charset="-122"/>
              <a:cs typeface="楷体" panose="02010609060101010101" pitchFamily="34" charset="-122"/>
            </a:endParaRPr>
          </a:p>
          <a:p>
            <a:pPr indent="457200" algn="l" fontAlgn="auto" latinLnBrk="1">
              <a:lnSpc>
                <a:spcPct val="150000"/>
              </a:lnSpc>
            </a:pPr>
            <a:r>
              <a:rPr lang="zh-CN" altLang="en-US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其出入之途在正东</a:t>
            </a:r>
            <a:r>
              <a:rPr lang="en-US" altLang="zh-CN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,</a:t>
            </a:r>
            <a:r>
              <a:rPr lang="zh-CN" altLang="en-US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近所居也。海棠之西有二池</a:t>
            </a:r>
            <a:r>
              <a:rPr lang="en-US" altLang="zh-CN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,</a:t>
            </a:r>
            <a:r>
              <a:rPr lang="zh-CN" altLang="en-US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夹道凿小渠引水经其所居</a:t>
            </a:r>
            <a:r>
              <a:rPr lang="en-US" altLang="zh-CN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,</a:t>
            </a:r>
            <a:r>
              <a:rPr lang="zh-CN" altLang="en-US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以入于东池。渠之上古木参天</a:t>
            </a:r>
            <a:r>
              <a:rPr lang="en-US" altLang="zh-CN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,</a:t>
            </a:r>
            <a:r>
              <a:rPr lang="zh-CN" altLang="en-US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其先</a:t>
            </a:r>
            <a:endParaRPr lang="zh-CN" altLang="en-US" dirty="0">
              <a:latin typeface="楷体" panose="02010609060101010101" pitchFamily="34" charset="-122"/>
              <a:ea typeface="楷体" panose="02010609060101010101" pitchFamily="34" charset="-122"/>
              <a:cs typeface="楷体" panose="02010609060101010101" pitchFamily="34" charset="-122"/>
            </a:endParaRPr>
          </a:p>
          <a:p>
            <a:pPr indent="0" algn="l" fontAlgn="auto" latinLnBrk="1">
              <a:lnSpc>
                <a:spcPct val="150000"/>
              </a:lnSpc>
            </a:pPr>
            <a:r>
              <a:rPr lang="zh-CN" altLang="en-US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祖所手植也。东池之外又为大池</a:t>
            </a:r>
            <a:r>
              <a:rPr lang="en-US" altLang="zh-CN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,</a:t>
            </a:r>
            <a:r>
              <a:rPr lang="zh-CN" altLang="en-US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春夏泛溢可以舟楫。池之北为堂八楹</a:t>
            </a:r>
            <a:r>
              <a:rPr lang="en-US" altLang="en-US" baseline="30000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②</a:t>
            </a:r>
            <a:r>
              <a:rPr lang="en-US" altLang="zh-CN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,</a:t>
            </a:r>
            <a:r>
              <a:rPr lang="zh-CN" altLang="en-US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以为子弟讲肄</a:t>
            </a:r>
            <a:r>
              <a:rPr lang="en-US" altLang="en-US" baseline="30000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③</a:t>
            </a:r>
            <a:r>
              <a:rPr lang="zh-CN" altLang="en-US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之所。又北为堂六楹</a:t>
            </a:r>
            <a:r>
              <a:rPr lang="en-US" altLang="zh-CN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,</a:t>
            </a:r>
            <a:r>
              <a:rPr lang="zh-CN" altLang="en-US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以</a:t>
            </a:r>
            <a:endParaRPr lang="zh-CN" altLang="en-US" dirty="0">
              <a:latin typeface="楷体" panose="02010609060101010101" pitchFamily="34" charset="-122"/>
              <a:ea typeface="楷体" panose="02010609060101010101" pitchFamily="34" charset="-122"/>
              <a:cs typeface="楷体" panose="02010609060101010101" pitchFamily="34" charset="-122"/>
            </a:endParaRPr>
          </a:p>
          <a:p>
            <a:pPr indent="0" algn="l" fontAlgn="auto" latinLnBrk="1">
              <a:lnSpc>
                <a:spcPct val="150000"/>
              </a:lnSpc>
            </a:pPr>
            <a:r>
              <a:rPr lang="zh-CN" altLang="en-US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馆宾客</a:t>
            </a:r>
            <a:r>
              <a:rPr lang="en-US" altLang="en-US" baseline="30000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④</a:t>
            </a:r>
            <a:r>
              <a:rPr lang="zh-CN" altLang="en-US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。又北为重屋六楹</a:t>
            </a:r>
            <a:r>
              <a:rPr lang="en-US" altLang="zh-CN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,</a:t>
            </a:r>
            <a:r>
              <a:rPr lang="zh-CN" altLang="en-US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以藏累世之书。此其园外之事</a:t>
            </a:r>
            <a:r>
              <a:rPr lang="en-US" altLang="zh-CN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,</a:t>
            </a:r>
            <a:r>
              <a:rPr lang="zh-CN" altLang="en-US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又所以为成趣之本。</a:t>
            </a:r>
            <a:endParaRPr lang="zh-CN" altLang="en-US" dirty="0">
              <a:latin typeface="楷体" panose="02010609060101010101" pitchFamily="34" charset="-122"/>
              <a:ea typeface="楷体" panose="02010609060101010101" pitchFamily="34" charset="-122"/>
              <a:cs typeface="楷体" panose="02010609060101010101" pitchFamily="34" charset="-122"/>
            </a:endParaRPr>
          </a:p>
          <a:p>
            <a:pPr indent="457200" algn="l" fontAlgn="auto" latinLnBrk="1">
              <a:lnSpc>
                <a:spcPct val="150000"/>
              </a:lnSpc>
            </a:pPr>
            <a:r>
              <a:rPr lang="zh-CN" altLang="en-US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日坐亭上</a:t>
            </a:r>
            <a:r>
              <a:rPr lang="en-US" altLang="zh-CN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,</a:t>
            </a:r>
            <a:r>
              <a:rPr lang="zh-CN" altLang="en-US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与园丁野老论农圃之要</a:t>
            </a:r>
            <a:r>
              <a:rPr lang="en-US" altLang="zh-CN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,</a:t>
            </a:r>
            <a:r>
              <a:rPr lang="zh-CN" altLang="en-US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而忘其世虑。客至则觞咏</a:t>
            </a:r>
            <a:r>
              <a:rPr lang="en-US" altLang="en-US" baseline="30000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⑤</a:t>
            </a:r>
            <a:r>
              <a:rPr lang="zh-CN" altLang="en-US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啸歌</a:t>
            </a:r>
            <a:r>
              <a:rPr lang="en-US" altLang="zh-CN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,</a:t>
            </a:r>
            <a:r>
              <a:rPr lang="zh-CN" altLang="en-US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云山烟水</a:t>
            </a:r>
            <a:r>
              <a:rPr lang="en-US" altLang="zh-CN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,</a:t>
            </a:r>
            <a:r>
              <a:rPr lang="zh-CN" altLang="en-US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交错乎指顾</a:t>
            </a:r>
            <a:r>
              <a:rPr lang="en-US" altLang="en-US" baseline="30000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⑥</a:t>
            </a:r>
            <a:r>
              <a:rPr lang="zh-CN" altLang="en-US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之间</a:t>
            </a:r>
            <a:r>
              <a:rPr lang="en-US" altLang="zh-CN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,</a:t>
            </a:r>
            <a:r>
              <a:rPr lang="zh-CN" altLang="en-US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而园中之趣</a:t>
            </a:r>
            <a:r>
              <a:rPr lang="en-US" altLang="zh-CN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,</a:t>
            </a:r>
            <a:endParaRPr lang="en-US" altLang="zh-CN" dirty="0">
              <a:latin typeface="楷体" panose="02010609060101010101" pitchFamily="34" charset="-122"/>
              <a:ea typeface="楷体" panose="02010609060101010101" pitchFamily="34" charset="-122"/>
              <a:cs typeface="楷体" panose="02010609060101010101" pitchFamily="34" charset="-122"/>
            </a:endParaRPr>
          </a:p>
          <a:p>
            <a:pPr indent="0" algn="l" fontAlgn="auto" latinLnBrk="1">
              <a:lnSpc>
                <a:spcPct val="150000"/>
              </a:lnSpc>
            </a:pPr>
            <a:r>
              <a:rPr lang="zh-CN" altLang="en-US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虽万钟之禄</a:t>
            </a:r>
            <a:r>
              <a:rPr lang="en-US" altLang="en-US" baseline="30000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⑦</a:t>
            </a:r>
            <a:r>
              <a:rPr lang="zh-CN" altLang="en-US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不与易也。</a:t>
            </a:r>
            <a:endParaRPr lang="zh-CN" altLang="en-US" dirty="0">
              <a:latin typeface="楷体" panose="02010609060101010101" pitchFamily="34" charset="-122"/>
              <a:ea typeface="楷体" panose="02010609060101010101" pitchFamily="34" charset="-122"/>
              <a:cs typeface="楷体" panose="02010609060101010101" pitchFamily="34" charset="-122"/>
            </a:endParaRPr>
          </a:p>
          <a:p>
            <a:pPr indent="0" algn="r" fontAlgn="auto" latinLnBrk="1">
              <a:lnSpc>
                <a:spcPct val="150000"/>
              </a:lnSpc>
            </a:pPr>
            <a:r>
              <a:rPr lang="en-US" altLang="zh-CN" dirty="0">
                <a:latin typeface="华文仿宋" panose="02010600040101010101" charset="-122"/>
                <a:ea typeface="华文仿宋" panose="02010600040101010101" charset="-122"/>
                <a:cs typeface="华文仿宋" panose="02010600040101010101" charset="-122"/>
              </a:rPr>
              <a:t>(</a:t>
            </a:r>
            <a:r>
              <a:rPr lang="zh-CN" altLang="en-US" dirty="0">
                <a:latin typeface="华文仿宋" panose="02010600040101010101" charset="-122"/>
                <a:ea typeface="华文仿宋" panose="02010600040101010101" charset="-122"/>
                <a:cs typeface="华文仿宋" panose="02010600040101010101" charset="-122"/>
              </a:rPr>
              <a:t>节选自揭侯斯《胡氏园趣亭记》</a:t>
            </a:r>
            <a:r>
              <a:rPr lang="en-US" altLang="zh-CN" dirty="0">
                <a:latin typeface="华文仿宋" panose="02010600040101010101" charset="-122"/>
                <a:ea typeface="华文仿宋" panose="02010600040101010101" charset="-122"/>
                <a:cs typeface="华文仿宋" panose="02010600040101010101" charset="-122"/>
              </a:rPr>
              <a:t>,</a:t>
            </a:r>
            <a:r>
              <a:rPr lang="zh-CN" altLang="en-US" dirty="0">
                <a:latin typeface="华文仿宋" panose="02010600040101010101" charset="-122"/>
                <a:ea typeface="华文仿宋" panose="02010600040101010101" charset="-122"/>
                <a:cs typeface="华文仿宋" panose="02010600040101010101" charset="-122"/>
              </a:rPr>
              <a:t>有删改</a:t>
            </a:r>
            <a:r>
              <a:rPr lang="en-US" altLang="zh-CN" dirty="0">
                <a:latin typeface="华文仿宋" panose="02010600040101010101" charset="-122"/>
                <a:ea typeface="华文仿宋" panose="02010600040101010101" charset="-122"/>
                <a:cs typeface="华文仿宋" panose="02010600040101010101" charset="-122"/>
              </a:rPr>
              <a:t>)</a:t>
            </a:r>
            <a:endParaRPr lang="en-US" altLang="zh-CN" dirty="0">
              <a:latin typeface="华文仿宋" panose="02010600040101010101" charset="-122"/>
              <a:ea typeface="华文仿宋" panose="02010600040101010101" charset="-122"/>
              <a:cs typeface="华文仿宋" panose="02010600040101010101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374650" y="5691505"/>
            <a:ext cx="1152207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>
                <a:latin typeface="华文仿宋" panose="02010600040101010101" charset="-122"/>
                <a:ea typeface="华文仿宋" panose="02010600040101010101" charset="-122"/>
                <a:cs typeface="华文仿宋" panose="02010600040101010101" charset="-122"/>
              </a:rPr>
              <a:t>【注】</a:t>
            </a:r>
            <a:r>
              <a:rPr lang="en-US" altLang="en-US">
                <a:latin typeface="华文仿宋" panose="02010600040101010101" charset="-122"/>
                <a:ea typeface="华文仿宋" panose="02010600040101010101" charset="-122"/>
                <a:cs typeface="华文仿宋" panose="02010600040101010101" charset="-122"/>
              </a:rPr>
              <a:t>①</a:t>
            </a:r>
            <a:r>
              <a:rPr lang="zh-CN" altLang="en-US">
                <a:latin typeface="华文仿宋" panose="02010600040101010101" charset="-122"/>
                <a:ea typeface="华文仿宋" panose="02010600040101010101" charset="-122"/>
                <a:cs typeface="华文仿宋" panose="02010600040101010101" charset="-122"/>
              </a:rPr>
              <a:t>豫章</a:t>
            </a:r>
            <a:r>
              <a:rPr lang="en-US" altLang="zh-CN">
                <a:latin typeface="华文仿宋" panose="02010600040101010101" charset="-122"/>
                <a:ea typeface="华文仿宋" panose="02010600040101010101" charset="-122"/>
                <a:cs typeface="华文仿宋" panose="02010600040101010101" charset="-122"/>
              </a:rPr>
              <a:t>:</a:t>
            </a:r>
            <a:r>
              <a:rPr lang="zh-CN" altLang="en-US">
                <a:latin typeface="华文仿宋" panose="02010600040101010101" charset="-122"/>
                <a:ea typeface="华文仿宋" panose="02010600040101010101" charset="-122"/>
                <a:cs typeface="华文仿宋" panose="02010600040101010101" charset="-122"/>
              </a:rPr>
              <a:t>今江西省南昌市。句中的</a:t>
            </a:r>
            <a:r>
              <a:rPr lang="en-US" altLang="zh-CN">
                <a:latin typeface="华文仿宋" panose="02010600040101010101" charset="-122"/>
                <a:ea typeface="华文仿宋" panose="02010600040101010101" charset="-122"/>
                <a:cs typeface="华文仿宋" panose="02010600040101010101" charset="-122"/>
              </a:rPr>
              <a:t>“</a:t>
            </a:r>
            <a:r>
              <a:rPr lang="zh-CN" altLang="en-US">
                <a:latin typeface="华文仿宋" panose="02010600040101010101" charset="-122"/>
                <a:ea typeface="华文仿宋" panose="02010600040101010101" charset="-122"/>
                <a:cs typeface="华文仿宋" panose="02010600040101010101" charset="-122"/>
              </a:rPr>
              <a:t>进贤</a:t>
            </a:r>
            <a:r>
              <a:rPr lang="en-US" altLang="zh-CN">
                <a:latin typeface="华文仿宋" panose="02010600040101010101" charset="-122"/>
                <a:ea typeface="华文仿宋" panose="02010600040101010101" charset="-122"/>
                <a:cs typeface="华文仿宋" panose="02010600040101010101" charset="-122"/>
              </a:rPr>
              <a:t>”</a:t>
            </a:r>
            <a:r>
              <a:rPr lang="zh-CN" altLang="en-US">
                <a:latin typeface="华文仿宋" panose="02010600040101010101" charset="-122"/>
                <a:ea typeface="华文仿宋" panose="02010600040101010101" charset="-122"/>
                <a:cs typeface="华文仿宋" panose="02010600040101010101" charset="-122"/>
              </a:rPr>
              <a:t>为县名。</a:t>
            </a:r>
            <a:r>
              <a:rPr lang="en-US" altLang="en-US">
                <a:latin typeface="华文仿宋" panose="02010600040101010101" charset="-122"/>
                <a:ea typeface="华文仿宋" panose="02010600040101010101" charset="-122"/>
                <a:cs typeface="华文仿宋" panose="02010600040101010101" charset="-122"/>
              </a:rPr>
              <a:t>②</a:t>
            </a:r>
            <a:r>
              <a:rPr lang="zh-CN" altLang="en-US">
                <a:latin typeface="华文仿宋" panose="02010600040101010101" charset="-122"/>
                <a:ea typeface="华文仿宋" panose="02010600040101010101" charset="-122"/>
                <a:cs typeface="华文仿宋" panose="02010600040101010101" charset="-122"/>
              </a:rPr>
              <a:t>楹</a:t>
            </a:r>
            <a:r>
              <a:rPr lang="en-US" altLang="zh-CN">
                <a:latin typeface="华文仿宋" panose="02010600040101010101" charset="-122"/>
                <a:ea typeface="华文仿宋" panose="02010600040101010101" charset="-122"/>
                <a:cs typeface="华文仿宋" panose="02010600040101010101" charset="-122"/>
              </a:rPr>
              <a:t>(y</a:t>
            </a:r>
            <a:r>
              <a:rPr lang="en-US" altLang="en-US">
                <a:latin typeface="华文仿宋" panose="02010600040101010101" charset="-122"/>
                <a:ea typeface="华文仿宋" panose="02010600040101010101" charset="-122"/>
                <a:cs typeface="华文仿宋" panose="02010600040101010101" charset="-122"/>
              </a:rPr>
              <a:t>í</a:t>
            </a:r>
            <a:r>
              <a:rPr lang="en-US" altLang="zh-CN">
                <a:latin typeface="华文仿宋" panose="02010600040101010101" charset="-122"/>
                <a:ea typeface="华文仿宋" panose="02010600040101010101" charset="-122"/>
                <a:cs typeface="华文仿宋" panose="02010600040101010101" charset="-122"/>
              </a:rPr>
              <a:t>ng):</a:t>
            </a:r>
            <a:r>
              <a:rPr lang="zh-CN" altLang="en-US">
                <a:latin typeface="华文仿宋" panose="02010600040101010101" charset="-122"/>
                <a:ea typeface="华文仿宋" panose="02010600040101010101" charset="-122"/>
                <a:cs typeface="华文仿宋" panose="02010600040101010101" charset="-122"/>
              </a:rPr>
              <a:t>计算房屋间数的量词。一间为一楹。</a:t>
            </a:r>
            <a:r>
              <a:rPr lang="en-US" altLang="en-US">
                <a:latin typeface="华文仿宋" panose="02010600040101010101" charset="-122"/>
                <a:ea typeface="华文仿宋" panose="02010600040101010101" charset="-122"/>
                <a:cs typeface="华文仿宋" panose="02010600040101010101" charset="-122"/>
              </a:rPr>
              <a:t>③</a:t>
            </a:r>
            <a:r>
              <a:rPr lang="zh-CN" altLang="en-US">
                <a:latin typeface="华文仿宋" panose="02010600040101010101" charset="-122"/>
                <a:ea typeface="华文仿宋" panose="02010600040101010101" charset="-122"/>
                <a:cs typeface="华文仿宋" panose="02010600040101010101" charset="-122"/>
              </a:rPr>
              <a:t>肄</a:t>
            </a:r>
            <a:r>
              <a:rPr lang="en-US" altLang="zh-CN">
                <a:latin typeface="华文仿宋" panose="02010600040101010101" charset="-122"/>
                <a:ea typeface="华文仿宋" panose="02010600040101010101" charset="-122"/>
                <a:cs typeface="华文仿宋" panose="02010600040101010101" charset="-122"/>
              </a:rPr>
              <a:t>(y</a:t>
            </a:r>
            <a:r>
              <a:rPr lang="en-US" altLang="en-US">
                <a:latin typeface="华文仿宋" panose="02010600040101010101" charset="-122"/>
                <a:ea typeface="华文仿宋" panose="02010600040101010101" charset="-122"/>
                <a:cs typeface="华文仿宋" panose="02010600040101010101" charset="-122"/>
              </a:rPr>
              <a:t>ì</a:t>
            </a:r>
            <a:r>
              <a:rPr lang="en-US" altLang="zh-CN">
                <a:latin typeface="华文仿宋" panose="02010600040101010101" charset="-122"/>
                <a:ea typeface="华文仿宋" panose="02010600040101010101" charset="-122"/>
                <a:cs typeface="华文仿宋" panose="02010600040101010101" charset="-122"/>
              </a:rPr>
              <a:t>):</a:t>
            </a:r>
            <a:r>
              <a:rPr lang="zh-CN" altLang="en-US">
                <a:latin typeface="华文仿宋" panose="02010600040101010101" charset="-122"/>
                <a:ea typeface="华文仿宋" panose="02010600040101010101" charset="-122"/>
                <a:cs typeface="华文仿宋" panose="02010600040101010101" charset="-122"/>
              </a:rPr>
              <a:t>练习</a:t>
            </a:r>
            <a:r>
              <a:rPr lang="en-US" altLang="zh-CN">
                <a:latin typeface="华文仿宋" panose="02010600040101010101" charset="-122"/>
                <a:ea typeface="华文仿宋" panose="02010600040101010101" charset="-122"/>
                <a:cs typeface="华文仿宋" panose="02010600040101010101" charset="-122"/>
              </a:rPr>
              <a:t>,</a:t>
            </a:r>
            <a:r>
              <a:rPr lang="zh-CN" altLang="en-US">
                <a:latin typeface="华文仿宋" panose="02010600040101010101" charset="-122"/>
                <a:ea typeface="华文仿宋" panose="02010600040101010101" charset="-122"/>
                <a:cs typeface="华文仿宋" panose="02010600040101010101" charset="-122"/>
              </a:rPr>
              <a:t>学习。</a:t>
            </a:r>
            <a:r>
              <a:rPr lang="en-US" altLang="en-US">
                <a:latin typeface="华文仿宋" panose="02010600040101010101" charset="-122"/>
                <a:ea typeface="华文仿宋" panose="02010600040101010101" charset="-122"/>
                <a:cs typeface="华文仿宋" panose="02010600040101010101" charset="-122"/>
              </a:rPr>
              <a:t>④</a:t>
            </a:r>
            <a:r>
              <a:rPr lang="zh-CN" altLang="en-US">
                <a:latin typeface="华文仿宋" panose="02010600040101010101" charset="-122"/>
                <a:ea typeface="华文仿宋" panose="02010600040101010101" charset="-122"/>
                <a:cs typeface="华文仿宋" panose="02010600040101010101" charset="-122"/>
              </a:rPr>
              <a:t>馆宾客</a:t>
            </a:r>
            <a:r>
              <a:rPr lang="en-US" altLang="zh-CN">
                <a:latin typeface="华文仿宋" panose="02010600040101010101" charset="-122"/>
                <a:ea typeface="华文仿宋" panose="02010600040101010101" charset="-122"/>
                <a:cs typeface="华文仿宋" panose="02010600040101010101" charset="-122"/>
              </a:rPr>
              <a:t>:</a:t>
            </a:r>
            <a:r>
              <a:rPr lang="zh-CN" altLang="en-US">
                <a:latin typeface="华文仿宋" panose="02010600040101010101" charset="-122"/>
                <a:ea typeface="华文仿宋" panose="02010600040101010101" charset="-122"/>
                <a:cs typeface="华文仿宋" panose="02010600040101010101" charset="-122"/>
              </a:rPr>
              <a:t>接待宾客。</a:t>
            </a:r>
            <a:r>
              <a:rPr lang="en-US" altLang="en-US">
                <a:latin typeface="华文仿宋" panose="02010600040101010101" charset="-122"/>
                <a:ea typeface="华文仿宋" panose="02010600040101010101" charset="-122"/>
                <a:cs typeface="华文仿宋" panose="02010600040101010101" charset="-122"/>
              </a:rPr>
              <a:t>⑤</a:t>
            </a:r>
            <a:r>
              <a:rPr lang="zh-CN" altLang="en-US">
                <a:latin typeface="华文仿宋" panose="02010600040101010101" charset="-122"/>
                <a:ea typeface="华文仿宋" panose="02010600040101010101" charset="-122"/>
                <a:cs typeface="华文仿宋" panose="02010600040101010101" charset="-122"/>
              </a:rPr>
              <a:t>觞咏</a:t>
            </a:r>
            <a:r>
              <a:rPr lang="en-US" altLang="zh-CN">
                <a:latin typeface="华文仿宋" panose="02010600040101010101" charset="-122"/>
                <a:ea typeface="华文仿宋" panose="02010600040101010101" charset="-122"/>
                <a:cs typeface="华文仿宋" panose="02010600040101010101" charset="-122"/>
              </a:rPr>
              <a:t>:</a:t>
            </a:r>
            <a:r>
              <a:rPr lang="zh-CN" altLang="en-US">
                <a:latin typeface="华文仿宋" panose="02010600040101010101" charset="-122"/>
                <a:ea typeface="华文仿宋" panose="02010600040101010101" charset="-122"/>
                <a:cs typeface="华文仿宋" panose="02010600040101010101" charset="-122"/>
              </a:rPr>
              <a:t>饮酒赋诗。</a:t>
            </a:r>
            <a:r>
              <a:rPr lang="en-US" altLang="en-US">
                <a:latin typeface="华文仿宋" panose="02010600040101010101" charset="-122"/>
                <a:ea typeface="华文仿宋" panose="02010600040101010101" charset="-122"/>
                <a:cs typeface="华文仿宋" panose="02010600040101010101" charset="-122"/>
              </a:rPr>
              <a:t>⑥</a:t>
            </a:r>
            <a:r>
              <a:rPr lang="zh-CN" altLang="en-US">
                <a:latin typeface="华文仿宋" panose="02010600040101010101" charset="-122"/>
                <a:ea typeface="华文仿宋" panose="02010600040101010101" charset="-122"/>
                <a:cs typeface="华文仿宋" panose="02010600040101010101" charset="-122"/>
              </a:rPr>
              <a:t>指顾</a:t>
            </a:r>
            <a:r>
              <a:rPr lang="en-US" altLang="zh-CN">
                <a:latin typeface="华文仿宋" panose="02010600040101010101" charset="-122"/>
                <a:ea typeface="华文仿宋" panose="02010600040101010101" charset="-122"/>
                <a:cs typeface="华文仿宋" panose="02010600040101010101" charset="-122"/>
              </a:rPr>
              <a:t>:</a:t>
            </a:r>
            <a:r>
              <a:rPr lang="zh-CN" altLang="en-US">
                <a:latin typeface="华文仿宋" panose="02010600040101010101" charset="-122"/>
                <a:ea typeface="华文仿宋" panose="02010600040101010101" charset="-122"/>
                <a:cs typeface="华文仿宋" panose="02010600040101010101" charset="-122"/>
              </a:rPr>
              <a:t>手指目顾。</a:t>
            </a:r>
            <a:r>
              <a:rPr lang="en-US" altLang="en-US">
                <a:latin typeface="华文仿宋" panose="02010600040101010101" charset="-122"/>
                <a:ea typeface="华文仿宋" panose="02010600040101010101" charset="-122"/>
                <a:cs typeface="华文仿宋" panose="02010600040101010101" charset="-122"/>
              </a:rPr>
              <a:t>⑦</a:t>
            </a:r>
            <a:r>
              <a:rPr lang="zh-CN" altLang="en-US">
                <a:latin typeface="华文仿宋" panose="02010600040101010101" charset="-122"/>
                <a:ea typeface="华文仿宋" panose="02010600040101010101" charset="-122"/>
                <a:cs typeface="华文仿宋" panose="02010600040101010101" charset="-122"/>
              </a:rPr>
              <a:t>禄</a:t>
            </a:r>
            <a:r>
              <a:rPr lang="en-US" altLang="zh-CN">
                <a:latin typeface="华文仿宋" panose="02010600040101010101" charset="-122"/>
                <a:ea typeface="华文仿宋" panose="02010600040101010101" charset="-122"/>
                <a:cs typeface="华文仿宋" panose="02010600040101010101" charset="-122"/>
              </a:rPr>
              <a:t>:</a:t>
            </a:r>
            <a:r>
              <a:rPr lang="zh-CN" altLang="en-US">
                <a:latin typeface="华文仿宋" panose="02010600040101010101" charset="-122"/>
                <a:ea typeface="华文仿宋" panose="02010600040101010101" charset="-122"/>
                <a:cs typeface="华文仿宋" panose="02010600040101010101" charset="-122"/>
              </a:rPr>
              <a:t>俸禄。</a:t>
            </a:r>
            <a:endParaRPr lang="zh-CN" altLang="en-US">
              <a:latin typeface="华文仿宋" panose="02010600040101010101" charset="-122"/>
              <a:ea typeface="华文仿宋" panose="02010600040101010101" charset="-122"/>
              <a:cs typeface="华文仿宋" panose="02010600040101010101" charset="-122"/>
            </a:endParaRPr>
          </a:p>
        </p:txBody>
      </p:sp>
    </p:spTree>
  </p:cSld>
  <p:clrMapOvr>
    <a:masterClrMapping/>
  </p:clrMapOvr>
  <p:transition>
    <p:split dir="in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6_BD#030af51b8?vcp=1&amp;pid=3f8e243bc&amp;color=0,0,0&amp;vtp=1&amp;bt=1&amp;bbb=1"/>
          <p:cNvSpPr/>
          <p:nvPr/>
        </p:nvSpPr>
        <p:spPr>
          <a:xfrm>
            <a:off x="502920" y="934720"/>
            <a:ext cx="11182985" cy="2148205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indent="0" algn="l" fontAlgn="auto" latinLnBrk="1">
              <a:lnSpc>
                <a:spcPct val="150000"/>
              </a:lnSpc>
            </a:pPr>
            <a:r>
              <a:rPr lang="en-US" altLang="zh-CN" dirty="0"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2"/>
              </a:rPr>
              <a:t>1.</a:t>
            </a:r>
            <a:r>
              <a:rPr lang="zh-CN" altLang="en-US" dirty="0"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2"/>
              </a:rPr>
              <a:t>根据语境</a:t>
            </a:r>
            <a:r>
              <a:rPr lang="en-US" altLang="zh-CN" dirty="0"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2"/>
              </a:rPr>
              <a:t>,</a:t>
            </a:r>
            <a:r>
              <a:rPr lang="zh-CN" altLang="en-US" dirty="0"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2"/>
              </a:rPr>
              <a:t>解释下面的加点词。</a:t>
            </a:r>
            <a:r>
              <a:rPr lang="en-US" altLang="zh-CN" dirty="0"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2"/>
              </a:rPr>
              <a:t>(3</a:t>
            </a:r>
            <a:r>
              <a:rPr lang="zh-CN" altLang="en-US" dirty="0"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2"/>
              </a:rPr>
              <a:t>分</a:t>
            </a:r>
            <a:r>
              <a:rPr lang="en-US" altLang="zh-CN" dirty="0"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2"/>
              </a:rPr>
              <a:t>)</a:t>
            </a:r>
            <a:endParaRPr lang="en-US" altLang="zh-CN" dirty="0">
              <a:latin typeface="黑体" panose="02010609060101010101" pitchFamily="34" charset="-122"/>
              <a:ea typeface="黑体" panose="02010609060101010101" pitchFamily="34" charset="-122"/>
              <a:cs typeface="黑体" panose="02010609060101010101" pitchFamily="34" charset="-122"/>
            </a:endParaRPr>
          </a:p>
          <a:p>
            <a:pPr indent="0" algn="l" fontAlgn="auto" latinLnBrk="1">
              <a:lnSpc>
                <a:spcPct val="150000"/>
              </a:lnSpc>
            </a:pPr>
            <a:r>
              <a:rPr lang="zh-CN" altLang="en-US" sz="1800" dirty="0"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2"/>
              </a:rPr>
              <a:t>(1)若菊,若牡丹、芍药之属　</a:t>
            </a:r>
            <a:r>
              <a:rPr lang="zh-CN" altLang="en-US" sz="1800" u="sng" dirty="0"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2"/>
              </a:rPr>
              <a:t>　</a:t>
            </a:r>
            <a:r>
              <a:rPr lang="en-US" altLang="zh-CN" sz="1800" u="sng" dirty="0"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2"/>
              </a:rPr>
              <a:t>     </a:t>
            </a:r>
            <a:r>
              <a:rPr lang="zh-CN" altLang="en-US" sz="1800" dirty="0"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2"/>
              </a:rPr>
              <a:t> </a:t>
            </a:r>
            <a:endParaRPr lang="zh-CN" altLang="en-US" sz="1800" dirty="0">
              <a:latin typeface="黑体" panose="02010609060101010101" pitchFamily="34" charset="-122"/>
              <a:ea typeface="黑体" panose="02010609060101010101" pitchFamily="34" charset="-122"/>
              <a:cs typeface="黑体" panose="02010609060101010101" pitchFamily="34" charset="-122"/>
            </a:endParaRPr>
          </a:p>
          <a:p>
            <a:pPr indent="0" algn="l" fontAlgn="auto" latinLnBrk="1">
              <a:lnSpc>
                <a:spcPct val="150000"/>
              </a:lnSpc>
            </a:pPr>
            <a:r>
              <a:rPr lang="zh-CN" altLang="en-US" sz="1800" dirty="0"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2"/>
              </a:rPr>
              <a:t>(2)合而名其亭曰“园趣”	　</a:t>
            </a:r>
            <a:r>
              <a:rPr lang="en-US" altLang="zh-CN" sz="1800" u="sng" dirty="0"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2"/>
              </a:rPr>
              <a:t>          </a:t>
            </a:r>
            <a:endParaRPr lang="en-US" altLang="zh-CN" sz="1800" dirty="0">
              <a:latin typeface="黑体" panose="02010609060101010101" pitchFamily="34" charset="-122"/>
              <a:ea typeface="黑体" panose="02010609060101010101" pitchFamily="34" charset="-122"/>
              <a:cs typeface="黑体" panose="02010609060101010101" pitchFamily="34" charset="-122"/>
            </a:endParaRPr>
          </a:p>
          <a:p>
            <a:pPr indent="0" algn="l" fontAlgn="auto" latinLnBrk="1">
              <a:lnSpc>
                <a:spcPct val="150000"/>
              </a:lnSpc>
            </a:pPr>
            <a:r>
              <a:rPr lang="zh-CN" altLang="en-US" sz="1800" dirty="0"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2"/>
              </a:rPr>
              <a:t>(3)客至则觞咏啸歌	　</a:t>
            </a:r>
            <a:r>
              <a:rPr lang="zh-CN" altLang="en-US" sz="1800" u="sng" dirty="0"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2"/>
              </a:rPr>
              <a:t>　 </a:t>
            </a:r>
            <a:r>
              <a:rPr lang="en-US" altLang="zh-CN" sz="1800" u="sng" dirty="0"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2"/>
              </a:rPr>
              <a:t>    </a:t>
            </a:r>
            <a:endParaRPr lang="en-US" altLang="zh-CN" sz="1800" u="sng" dirty="0">
              <a:latin typeface="黑体" panose="02010609060101010101" pitchFamily="34" charset="-122"/>
              <a:ea typeface="黑体" panose="02010609060101010101" pitchFamily="34" charset="-122"/>
              <a:cs typeface="黑体" panose="02010609060101010101" pitchFamily="34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3594735" y="1592580"/>
            <a:ext cx="81407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b="1" dirty="0">
                <a:solidFill>
                  <a:srgbClr val="FF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2"/>
                <a:sym typeface="+mn-ea"/>
              </a:rPr>
              <a:t>类　</a:t>
            </a:r>
            <a:endParaRPr lang="zh-CN" altLang="en-US" b="1" dirty="0">
              <a:solidFill>
                <a:srgbClr val="FF0000"/>
              </a:solidFill>
              <a:latin typeface="黑体" panose="02010609060101010101" pitchFamily="34" charset="-122"/>
              <a:ea typeface="黑体" panose="02010609060101010101" pitchFamily="34" charset="-122"/>
              <a:cs typeface="黑体" panose="02010609060101010101" pitchFamily="34" charset="-122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3401060" y="1960880"/>
            <a:ext cx="162814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b="1" dirty="0">
                <a:solidFill>
                  <a:srgbClr val="FF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2"/>
                <a:sym typeface="+mn-ea"/>
              </a:rPr>
              <a:t>命名、取名　 </a:t>
            </a:r>
            <a:endParaRPr lang="zh-CN" altLang="en-US" b="1" dirty="0">
              <a:solidFill>
                <a:srgbClr val="FF0000"/>
              </a:solidFill>
              <a:latin typeface="黑体" panose="02010609060101010101" pitchFamily="34" charset="-122"/>
              <a:ea typeface="黑体" panose="02010609060101010101" pitchFamily="34" charset="-122"/>
              <a:cs typeface="黑体" panose="02010609060101010101" pitchFamily="34" charset="-122"/>
              <a:sym typeface="+mn-ea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594735" y="2454275"/>
            <a:ext cx="87185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b="1" dirty="0">
                <a:solidFill>
                  <a:srgbClr val="FF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2"/>
                <a:sym typeface="+mn-ea"/>
              </a:rPr>
              <a:t>到</a:t>
            </a:r>
            <a:endParaRPr lang="zh-CN" altLang="en-US" b="1" dirty="0">
              <a:solidFill>
                <a:srgbClr val="FF0000"/>
              </a:solidFill>
              <a:latin typeface="黑体" panose="02010609060101010101" pitchFamily="34" charset="-122"/>
              <a:ea typeface="黑体" panose="02010609060101010101" pitchFamily="34" charset="-122"/>
              <a:cs typeface="黑体" panose="02010609060101010101" pitchFamily="34" charset="-122"/>
              <a:sym typeface="+mn-ea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32130" y="2987675"/>
            <a:ext cx="9914890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indent="0" fontAlgn="auto">
              <a:lnSpc>
                <a:spcPct val="150000"/>
              </a:lnSpc>
            </a:pPr>
            <a:r>
              <a:rPr lang="en-US" altLang="zh-CN"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2"/>
              </a:rPr>
              <a:t>2.</a:t>
            </a:r>
            <a:r>
              <a:rPr lang="zh-CN" altLang="en-US"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2"/>
              </a:rPr>
              <a:t>文中画波浪线的部分有两处需要断句</a:t>
            </a:r>
            <a:r>
              <a:rPr lang="en-US" altLang="zh-CN"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2"/>
              </a:rPr>
              <a:t>,</a:t>
            </a:r>
            <a:r>
              <a:rPr lang="zh-CN" altLang="en-US"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2"/>
              </a:rPr>
              <a:t>从下列</a:t>
            </a:r>
            <a:r>
              <a:rPr lang="en-US" altLang="zh-CN"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2"/>
              </a:rPr>
              <a:t>A~E</a:t>
            </a:r>
            <a:r>
              <a:rPr lang="zh-CN" altLang="en-US"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2"/>
              </a:rPr>
              <a:t>中选出正确的两处</a:t>
            </a:r>
            <a:r>
              <a:rPr lang="en-US" altLang="zh-CN"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2"/>
              </a:rPr>
              <a:t>(</a:t>
            </a:r>
            <a:r>
              <a:rPr lang="zh-CN" altLang="en-US"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2"/>
              </a:rPr>
              <a:t>填写字母</a:t>
            </a:r>
            <a:r>
              <a:rPr lang="en-US" altLang="zh-CN"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2"/>
              </a:rPr>
              <a:t>)</a:t>
            </a:r>
            <a:r>
              <a:rPr lang="zh-CN" altLang="en-US"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2"/>
              </a:rPr>
              <a:t>。</a:t>
            </a:r>
            <a:r>
              <a:rPr lang="en-US" altLang="zh-CN"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2"/>
              </a:rPr>
              <a:t>(   )(2</a:t>
            </a:r>
            <a:r>
              <a:rPr lang="zh-CN" altLang="en-US"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2"/>
              </a:rPr>
              <a:t>分</a:t>
            </a:r>
            <a:r>
              <a:rPr lang="en-US" altLang="zh-CN"/>
              <a:t>)</a:t>
            </a:r>
            <a:endParaRPr lang="en-US" altLang="zh-CN"/>
          </a:p>
          <a:p>
            <a:pPr indent="0" fontAlgn="auto">
              <a:lnSpc>
                <a:spcPct val="150000"/>
              </a:lnSpc>
            </a:pPr>
            <a:r>
              <a:rPr lang="zh-CN" altLang="en-US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南为</a:t>
            </a:r>
            <a:r>
              <a:rPr lang="en-US" altLang="zh-CN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A </a:t>
            </a:r>
            <a:r>
              <a:rPr lang="zh-CN" altLang="en-US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正阳</a:t>
            </a:r>
            <a:r>
              <a:rPr lang="en-US" altLang="zh-CN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B </a:t>
            </a:r>
            <a:r>
              <a:rPr lang="zh-CN" altLang="en-US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之方</a:t>
            </a:r>
            <a:r>
              <a:rPr lang="en-US" altLang="zh-CN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C </a:t>
            </a:r>
            <a:r>
              <a:rPr lang="zh-CN" altLang="en-US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宜芳华</a:t>
            </a:r>
            <a:r>
              <a:rPr lang="en-US" altLang="zh-CN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D </a:t>
            </a:r>
            <a:r>
              <a:rPr lang="zh-CN" altLang="en-US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而列种</a:t>
            </a:r>
            <a:r>
              <a:rPr lang="en-US" altLang="zh-CN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E </a:t>
            </a:r>
            <a:r>
              <a:rPr lang="zh-CN" altLang="en-US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海棠。</a:t>
            </a:r>
            <a:endParaRPr lang="zh-CN" altLang="en-US">
              <a:latin typeface="楷体" panose="02010609060101010101" pitchFamily="34" charset="-122"/>
              <a:ea typeface="楷体" panose="02010609060101010101" pitchFamily="34" charset="-122"/>
              <a:cs typeface="楷体" panose="02010609060101010101" pitchFamily="34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8963660" y="3082925"/>
            <a:ext cx="79375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>
                <a:solidFill>
                  <a:srgbClr val="FF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2"/>
                <a:sym typeface="+mn-ea"/>
              </a:rPr>
              <a:t>CD</a:t>
            </a:r>
            <a:endParaRPr lang="en-US" altLang="zh-CN">
              <a:solidFill>
                <a:srgbClr val="FF0000"/>
              </a:solidFill>
              <a:latin typeface="黑体" panose="02010609060101010101" pitchFamily="34" charset="-122"/>
              <a:ea typeface="黑体" panose="02010609060101010101" pitchFamily="34" charset="-122"/>
              <a:cs typeface="黑体" panose="02010609060101010101" pitchFamily="34" charset="-122"/>
              <a:sym typeface="+mn-ea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532130" y="4102100"/>
            <a:ext cx="942975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2"/>
              </a:rPr>
              <a:t>3.</a:t>
            </a:r>
            <a:r>
              <a:rPr lang="zh-CN" altLang="en-US"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2"/>
              </a:rPr>
              <a:t>选文紧扣</a:t>
            </a:r>
            <a:r>
              <a:rPr lang="en-US" altLang="zh-CN"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2"/>
              </a:rPr>
              <a:t>“</a:t>
            </a:r>
            <a:r>
              <a:rPr lang="zh-CN" altLang="en-US"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2"/>
              </a:rPr>
              <a:t>趣</a:t>
            </a:r>
            <a:r>
              <a:rPr lang="en-US" altLang="zh-CN"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2"/>
              </a:rPr>
              <a:t>”</a:t>
            </a:r>
            <a:r>
              <a:rPr lang="zh-CN" altLang="en-US"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2"/>
              </a:rPr>
              <a:t>字来写</a:t>
            </a:r>
            <a:r>
              <a:rPr lang="en-US" altLang="zh-CN"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2"/>
              </a:rPr>
              <a:t>,</a:t>
            </a:r>
            <a:r>
              <a:rPr lang="zh-CN" altLang="en-US"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2"/>
              </a:rPr>
              <a:t>你能发现哪些</a:t>
            </a:r>
            <a:r>
              <a:rPr lang="en-US" altLang="zh-CN"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2"/>
              </a:rPr>
              <a:t>“</a:t>
            </a:r>
            <a:r>
              <a:rPr lang="zh-CN" altLang="en-US"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2"/>
              </a:rPr>
              <a:t>趣</a:t>
            </a:r>
            <a:r>
              <a:rPr lang="en-US" altLang="zh-CN"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2"/>
              </a:rPr>
              <a:t>”?</a:t>
            </a:r>
            <a:r>
              <a:rPr lang="zh-CN" altLang="en-US"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2"/>
              </a:rPr>
              <a:t>请列出四种。</a:t>
            </a:r>
            <a:r>
              <a:rPr lang="en-US" altLang="zh-CN"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2"/>
              </a:rPr>
              <a:t>(4</a:t>
            </a:r>
            <a:r>
              <a:rPr lang="zh-CN" altLang="en-US"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2"/>
              </a:rPr>
              <a:t>分</a:t>
            </a:r>
            <a:r>
              <a:rPr lang="en-US" altLang="zh-CN"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2"/>
              </a:rPr>
              <a:t>)</a:t>
            </a:r>
            <a:endParaRPr lang="en-US" altLang="zh-CN">
              <a:latin typeface="黑体" panose="02010609060101010101" pitchFamily="34" charset="-122"/>
              <a:ea typeface="黑体" panose="02010609060101010101" pitchFamily="34" charset="-122"/>
              <a:cs typeface="黑体" panose="02010609060101010101" pitchFamily="34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608965" y="4615815"/>
            <a:ext cx="8587105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indent="0" fontAlgn="auto">
              <a:lnSpc>
                <a:spcPct val="150000"/>
              </a:lnSpc>
            </a:pPr>
            <a:r>
              <a:rPr lang="en-US" altLang="en-US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①</a:t>
            </a:r>
            <a:r>
              <a:rPr lang="zh-CN" altLang="en-US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植树之趣　</a:t>
            </a:r>
            <a:r>
              <a:rPr lang="en-US" altLang="en-US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②</a:t>
            </a:r>
            <a:r>
              <a:rPr lang="zh-CN" altLang="en-US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赏花之趣　</a:t>
            </a:r>
            <a:r>
              <a:rPr lang="en-US" altLang="en-US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③</a:t>
            </a:r>
            <a:r>
              <a:rPr lang="zh-CN" altLang="en-US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泛舟之趣　</a:t>
            </a:r>
            <a:r>
              <a:rPr lang="en-US" altLang="en-US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④</a:t>
            </a:r>
            <a:r>
              <a:rPr lang="zh-CN" altLang="en-US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藏书之趣　</a:t>
            </a:r>
            <a:r>
              <a:rPr lang="en-US" altLang="en-US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⑤</a:t>
            </a:r>
            <a:r>
              <a:rPr lang="zh-CN" altLang="en-US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讲习之趣　</a:t>
            </a:r>
            <a:r>
              <a:rPr lang="en-US" altLang="en-US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⑥</a:t>
            </a:r>
            <a:r>
              <a:rPr lang="zh-CN" altLang="en-US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论农圃之趣　</a:t>
            </a:r>
            <a:r>
              <a:rPr lang="en-US" altLang="en-US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⑦</a:t>
            </a:r>
            <a:r>
              <a:rPr lang="zh-CN" altLang="en-US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饮酒赋诗之趣　</a:t>
            </a:r>
            <a:r>
              <a:rPr lang="en-US" altLang="en-US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⑧</a:t>
            </a:r>
            <a:r>
              <a:rPr lang="zh-CN" altLang="en-US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赏景之趣</a:t>
            </a:r>
            <a:endParaRPr lang="zh-CN" altLang="en-US" b="1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19281</Words>
  <Application>WPS 演示</Application>
  <PresentationFormat>宽屏</PresentationFormat>
  <Paragraphs>1170</Paragraphs>
  <Slides>71</Slides>
  <Notes>70</Notes>
  <HiddenSlides>0</HiddenSlides>
  <MMClips>0</MMClips>
  <ScaleCrop>false</ScaleCrop>
  <HeadingPairs>
    <vt:vector size="6" baseType="variant">
      <vt:variant>
        <vt:lpstr>已用的字体</vt:lpstr>
      </vt:variant>
      <vt:variant>
        <vt:i4>24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71</vt:i4>
      </vt:variant>
    </vt:vector>
  </HeadingPairs>
  <TitlesOfParts>
    <vt:vector size="97" baseType="lpstr">
      <vt:lpstr>Arial</vt:lpstr>
      <vt:lpstr>宋体</vt:lpstr>
      <vt:lpstr>Wingdings</vt:lpstr>
      <vt:lpstr>黑体</vt:lpstr>
      <vt:lpstr>黑体</vt:lpstr>
      <vt:lpstr>微软雅黑</vt:lpstr>
      <vt:lpstr>微软雅黑</vt:lpstr>
      <vt:lpstr>宋体</vt:lpstr>
      <vt:lpstr>Times New Roman</vt:lpstr>
      <vt:lpstr>Times New Roman</vt:lpstr>
      <vt:lpstr>楷体</vt:lpstr>
      <vt:lpstr>Cambria Math</vt:lpstr>
      <vt:lpstr>Arial Unicode MS</vt:lpstr>
      <vt:lpstr>等线</vt:lpstr>
      <vt:lpstr>Calibri</vt:lpstr>
      <vt:lpstr>Calibri</vt:lpstr>
      <vt:lpstr>BatangChe</vt:lpstr>
      <vt:lpstr>Segoe Print</vt:lpstr>
      <vt:lpstr>华文仿宋</vt:lpstr>
      <vt:lpstr>汉仪乐喵体简</vt:lpstr>
      <vt:lpstr>华文中宋</vt:lpstr>
      <vt:lpstr>华文细黑</vt:lpstr>
      <vt:lpstr>华文隶书</vt:lpstr>
      <vt:lpstr>Calibri Light</vt:lpstr>
      <vt:lpstr/>
      <vt:lpstr>1_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菲菲和乐乐</cp:lastModifiedBy>
  <cp:revision>5</cp:revision>
  <dcterms:created xsi:type="dcterms:W3CDTF">2024-10-12T11:41:00Z</dcterms:created>
  <dcterms:modified xsi:type="dcterms:W3CDTF">2025-02-27T08:47:27Z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9A1946EBEAD947D29A3A8DAF9F835FE0_12</vt:lpwstr>
  </property>
  <property fmtid="{D5CDD505-2E9C-101B-9397-08002B2CF9AE}" pid="3" name="KSOProductBuildVer">
    <vt:lpwstr>2052-12.1.0.19770</vt:lpwstr>
  </property>
</Properties>
</file>